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1.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notesSlides/notesSlide2.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3.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notesSlides/notesSlide4.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5.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notesSlides/notesSlide6.xml" ContentType="application/vnd.openxmlformats-officedocument.presentationml.notesSlide+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notesSlides/notesSlide7.xml" ContentType="application/vnd.openxmlformats-officedocument.presentationml.notesSlide+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notesSlides/notesSlide8.xml" ContentType="application/vnd.openxmlformats-officedocument.presentationml.notesSlide+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notesSlides/notesSlide9.xml" ContentType="application/vnd.openxmlformats-officedocument.presentationml.notesSlide+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notesSlides/notesSlide10.xml" ContentType="application/vnd.openxmlformats-officedocument.presentationml.notesSlide+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notesSlides/notesSlide11.xml" ContentType="application/vnd.openxmlformats-officedocument.presentationml.notesSlide+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notesSlides/notesSlide12.xml" ContentType="application/vnd.openxmlformats-officedocument.presentationml.notesSlide+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notesSlides/notesSlide13.xml" ContentType="application/vnd.openxmlformats-officedocument.presentationml.notesSlide+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notesSlides/notesSlide14.xml" ContentType="application/vnd.openxmlformats-officedocument.presentationml.notesSlide+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notesSlides/notesSlide15.xml" ContentType="application/vnd.openxmlformats-officedocument.presentationml.notesSlide+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notesSlides/notesSlide16.xml" ContentType="application/vnd.openxmlformats-officedocument.presentationml.notesSlide+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notesSlides/notesSlide17.xml" ContentType="application/vnd.openxmlformats-officedocument.presentationml.notesSlide+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notesSlides/notesSlide18.xml" ContentType="application/vnd.openxmlformats-officedocument.presentationml.notesSlide+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notesSlides/notesSlide19.xml" ContentType="application/vnd.openxmlformats-officedocument.presentationml.notesSlide+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notesSlides/notesSlide20.xml" ContentType="application/vnd.openxmlformats-officedocument.presentationml.notesSlide+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notesSlides/notesSlide21.xml" ContentType="application/vnd.openxmlformats-officedocument.presentationml.notesSlide+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notesSlides/notesSlide22.xml" ContentType="application/vnd.openxmlformats-officedocument.presentationml.notesSlide+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notesSlides/notesSlide23.xml" ContentType="application/vnd.openxmlformats-officedocument.presentationml.notesSlide+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notesSlides/notesSlide24.xml" ContentType="application/vnd.openxmlformats-officedocument.presentationml.notesSlide+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notesSlides/notesSlide25.xml" ContentType="application/vnd.openxmlformats-officedocument.presentationml.notesSlide+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notesSlides/notesSlide26.xml" ContentType="application/vnd.openxmlformats-officedocument.presentationml.notesSlide+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notesSlides/notesSlide27.xml" ContentType="application/vnd.openxmlformats-officedocument.presentationml.notesSlide+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notesSlides/notesSlide28.xml" ContentType="application/vnd.openxmlformats-officedocument.presentationml.notesSlide+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notesSlides/notesSlide29.xml" ContentType="application/vnd.openxmlformats-officedocument.presentationml.notesSlide+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notesSlides/notesSlide30.xml" ContentType="application/vnd.openxmlformats-officedocument.presentationml.notesSlide+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notesSlides/notesSlide31.xml" ContentType="application/vnd.openxmlformats-officedocument.presentationml.notesSlide+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notesSlides/notesSlide32.xml" ContentType="application/vnd.openxmlformats-officedocument.presentationml.notesSlide+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notesSlides/notesSlide33.xml" ContentType="application/vnd.openxmlformats-officedocument.presentationml.notesSlide+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notesSlides/notesSlide34.xml" ContentType="application/vnd.openxmlformats-officedocument.presentationml.notesSlide+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notesSlides/notesSlide35.xml" ContentType="application/vnd.openxmlformats-officedocument.presentationml.notesSlide+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notesSlides/notesSlide36.xml" ContentType="application/vnd.openxmlformats-officedocument.presentationml.notesSlide+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notesSlides/notesSlide37.xml" ContentType="application/vnd.openxmlformats-officedocument.presentationml.notesSlide+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notesSlides/notesSlide38.xml" ContentType="application/vnd.openxmlformats-officedocument.presentationml.notesSlide+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notesSlides/notesSlide39.xml" ContentType="application/vnd.openxmlformats-officedocument.presentationml.notesSlide+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handoutMasterIdLst>
    <p:handoutMasterId r:id="rId43"/>
  </p:handoutMasterIdLst>
  <p:sldIdLst>
    <p:sldId id="317" r:id="rId2"/>
    <p:sldId id="475" r:id="rId3"/>
    <p:sldId id="369" r:id="rId4"/>
    <p:sldId id="476" r:id="rId5"/>
    <p:sldId id="479" r:id="rId6"/>
    <p:sldId id="477" r:id="rId7"/>
    <p:sldId id="523" r:id="rId8"/>
    <p:sldId id="480" r:id="rId9"/>
    <p:sldId id="504" r:id="rId10"/>
    <p:sldId id="505" r:id="rId11"/>
    <p:sldId id="506" r:id="rId12"/>
    <p:sldId id="507" r:id="rId13"/>
    <p:sldId id="508" r:id="rId14"/>
    <p:sldId id="533" r:id="rId15"/>
    <p:sldId id="481" r:id="rId16"/>
    <p:sldId id="509" r:id="rId17"/>
    <p:sldId id="524" r:id="rId18"/>
    <p:sldId id="525" r:id="rId19"/>
    <p:sldId id="510" r:id="rId20"/>
    <p:sldId id="534" r:id="rId21"/>
    <p:sldId id="526" r:id="rId22"/>
    <p:sldId id="511" r:id="rId23"/>
    <p:sldId id="485" r:id="rId24"/>
    <p:sldId id="535" r:id="rId25"/>
    <p:sldId id="512" r:id="rId26"/>
    <p:sldId id="513" r:id="rId27"/>
    <p:sldId id="527" r:id="rId28"/>
    <p:sldId id="514" r:id="rId29"/>
    <p:sldId id="486" r:id="rId30"/>
    <p:sldId id="515" r:id="rId31"/>
    <p:sldId id="516" r:id="rId32"/>
    <p:sldId id="517" r:id="rId33"/>
    <p:sldId id="518" r:id="rId34"/>
    <p:sldId id="489" r:id="rId35"/>
    <p:sldId id="536" r:id="rId36"/>
    <p:sldId id="519" r:id="rId37"/>
    <p:sldId id="520" r:id="rId38"/>
    <p:sldId id="521" r:id="rId39"/>
    <p:sldId id="522" r:id="rId40"/>
    <p:sldId id="318" r:id="rId41"/>
  </p:sldIdLst>
  <p:sldSz cx="9144000" cy="6858000" type="screen4x3"/>
  <p:notesSz cx="7010400" cy="9236075"/>
  <p:defaultTex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F7BFCB"/>
    <a:srgbClr val="F9E56F"/>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44" autoAdjust="0"/>
    <p:restoredTop sz="94639" autoAdjust="0"/>
  </p:normalViewPr>
  <p:slideViewPr>
    <p:cSldViewPr>
      <p:cViewPr>
        <p:scale>
          <a:sx n="60" d="100"/>
          <a:sy n="60" d="100"/>
        </p:scale>
        <p:origin x="-1440" y="-19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3"/>
            <a:ext cx="3037840" cy="462118"/>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sz="quarter" idx="1"/>
          </p:nvPr>
        </p:nvSpPr>
        <p:spPr>
          <a:xfrm>
            <a:off x="3970938" y="3"/>
            <a:ext cx="3037840" cy="462118"/>
          </a:xfrm>
          <a:prstGeom prst="rect">
            <a:avLst/>
          </a:prstGeom>
        </p:spPr>
        <p:txBody>
          <a:bodyPr vert="horz" lIns="91440" tIns="45720" rIns="91440" bIns="45720" rtlCol="0"/>
          <a:lstStyle>
            <a:lvl1pPr algn="r">
              <a:defRPr sz="1200"/>
            </a:lvl1pPr>
          </a:lstStyle>
          <a:p>
            <a:fld id="{393A7E87-8675-422D-83B5-14E317CC1F97}" type="datetimeFigureOut">
              <a:rPr lang="fr-CA" smtClean="0"/>
              <a:pPr/>
              <a:t>2015-01-22</a:t>
            </a:fld>
            <a:endParaRPr lang="fr-CA"/>
          </a:p>
        </p:txBody>
      </p:sp>
      <p:sp>
        <p:nvSpPr>
          <p:cNvPr id="4" name="Espace réservé du pied de page 3"/>
          <p:cNvSpPr>
            <a:spLocks noGrp="1"/>
          </p:cNvSpPr>
          <p:nvPr>
            <p:ph type="ftr" sz="quarter" idx="2"/>
          </p:nvPr>
        </p:nvSpPr>
        <p:spPr>
          <a:xfrm>
            <a:off x="0" y="8772382"/>
            <a:ext cx="3037840" cy="462118"/>
          </a:xfrm>
          <a:prstGeom prst="rect">
            <a:avLst/>
          </a:prstGeom>
        </p:spPr>
        <p:txBody>
          <a:bodyPr vert="horz" lIns="91440" tIns="45720" rIns="91440" bIns="45720" rtlCol="0" anchor="b"/>
          <a:lstStyle>
            <a:lvl1pPr algn="l">
              <a:defRPr sz="1200"/>
            </a:lvl1pPr>
          </a:lstStyle>
          <a:p>
            <a:endParaRPr lang="fr-CA"/>
          </a:p>
        </p:txBody>
      </p:sp>
      <p:sp>
        <p:nvSpPr>
          <p:cNvPr id="5" name="Espace réservé du numéro de diapositive 4"/>
          <p:cNvSpPr>
            <a:spLocks noGrp="1"/>
          </p:cNvSpPr>
          <p:nvPr>
            <p:ph type="sldNum" sz="quarter" idx="3"/>
          </p:nvPr>
        </p:nvSpPr>
        <p:spPr>
          <a:xfrm>
            <a:off x="3970938" y="8772382"/>
            <a:ext cx="3037840" cy="462118"/>
          </a:xfrm>
          <a:prstGeom prst="rect">
            <a:avLst/>
          </a:prstGeom>
        </p:spPr>
        <p:txBody>
          <a:bodyPr vert="horz" lIns="91440" tIns="45720" rIns="91440" bIns="45720" rtlCol="0" anchor="b"/>
          <a:lstStyle>
            <a:lvl1pPr algn="r">
              <a:defRPr sz="1200"/>
            </a:lvl1pPr>
          </a:lstStyle>
          <a:p>
            <a:fld id="{FCEA4087-526B-4D66-BD99-D666BBA10F6D}" type="slidenum">
              <a:rPr lang="fr-CA" smtClean="0"/>
              <a:pPr/>
              <a:t>‹N°›</a:t>
            </a:fld>
            <a:endParaRPr lang="fr-CA"/>
          </a:p>
        </p:txBody>
      </p:sp>
    </p:spTree>
    <p:extLst>
      <p:ext uri="{BB962C8B-B14F-4D97-AF65-F5344CB8AC3E}">
        <p14:creationId xmlns:p14="http://schemas.microsoft.com/office/powerpoint/2010/main" val="29515056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7840" cy="4618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fr-FR"/>
          </a:p>
        </p:txBody>
      </p:sp>
      <p:sp>
        <p:nvSpPr>
          <p:cNvPr id="4099" name="Rectangle 3"/>
          <p:cNvSpPr>
            <a:spLocks noGrp="1" noChangeArrowheads="1"/>
          </p:cNvSpPr>
          <p:nvPr>
            <p:ph type="dt" idx="1"/>
          </p:nvPr>
        </p:nvSpPr>
        <p:spPr bwMode="auto">
          <a:xfrm>
            <a:off x="3970938" y="0"/>
            <a:ext cx="3037840" cy="4618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fr-FR"/>
          </a:p>
        </p:txBody>
      </p:sp>
      <p:sp>
        <p:nvSpPr>
          <p:cNvPr id="41988" name="Rectangle 4"/>
          <p:cNvSpPr>
            <a:spLocks noGrp="1" noRot="1" noChangeAspect="1" noChangeArrowheads="1" noTextEdit="1"/>
          </p:cNvSpPr>
          <p:nvPr>
            <p:ph type="sldImg" idx="2"/>
          </p:nvPr>
        </p:nvSpPr>
        <p:spPr bwMode="auto">
          <a:xfrm>
            <a:off x="1193800" y="692150"/>
            <a:ext cx="4622800" cy="34671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701042" y="4387140"/>
            <a:ext cx="5608320" cy="415623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4102" name="Rectangle 6"/>
          <p:cNvSpPr>
            <a:spLocks noGrp="1" noChangeArrowheads="1"/>
          </p:cNvSpPr>
          <p:nvPr>
            <p:ph type="ftr" sz="quarter" idx="4"/>
          </p:nvPr>
        </p:nvSpPr>
        <p:spPr bwMode="auto">
          <a:xfrm>
            <a:off x="0" y="8772670"/>
            <a:ext cx="3037840" cy="46180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fr-FR"/>
          </a:p>
        </p:txBody>
      </p:sp>
      <p:sp>
        <p:nvSpPr>
          <p:cNvPr id="4103" name="Rectangle 7"/>
          <p:cNvSpPr>
            <a:spLocks noGrp="1" noChangeArrowheads="1"/>
          </p:cNvSpPr>
          <p:nvPr>
            <p:ph type="sldNum" sz="quarter" idx="5"/>
          </p:nvPr>
        </p:nvSpPr>
        <p:spPr bwMode="auto">
          <a:xfrm>
            <a:off x="3970938" y="8772670"/>
            <a:ext cx="3037840" cy="46180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2F1037C1-6FC7-4E4A-B585-1EE9083C9707}" type="slidenum">
              <a:rPr lang="fr-FR"/>
              <a:pPr>
                <a:defRPr/>
              </a:pPr>
              <a:t>‹N°›</a:t>
            </a:fld>
            <a:endParaRPr lang="fr-FR"/>
          </a:p>
        </p:txBody>
      </p:sp>
    </p:spTree>
    <p:extLst>
      <p:ext uri="{BB962C8B-B14F-4D97-AF65-F5344CB8AC3E}">
        <p14:creationId xmlns:p14="http://schemas.microsoft.com/office/powerpoint/2010/main" val="2009723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8BF6895C-B672-487D-8EDE-3A01F373D8E9}" type="slidenum">
              <a:rPr lang="fr-FR"/>
              <a:pPr/>
              <a:t>1</a:t>
            </a:fld>
            <a:endParaRPr lang="fr-F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E2E3232-95FE-4227-B7FB-7E97BC464405}" type="slidenum">
              <a:rPr lang="fr-FR"/>
              <a:pPr/>
              <a:t>10</a:t>
            </a:fld>
            <a:endParaRPr lang="fr-F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E2E3232-95FE-4227-B7FB-7E97BC464405}" type="slidenum">
              <a:rPr lang="fr-FR"/>
              <a:pPr/>
              <a:t>11</a:t>
            </a:fld>
            <a:endParaRPr lang="fr-F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E2E3232-95FE-4227-B7FB-7E97BC464405}" type="slidenum">
              <a:rPr lang="fr-FR"/>
              <a:pPr/>
              <a:t>12</a:t>
            </a:fld>
            <a:endParaRPr lang="fr-F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F4279562-74B0-435F-81DD-8F3F9702FE65}" type="slidenum">
              <a:rPr lang="fr-FR"/>
              <a:pPr/>
              <a:t>13</a:t>
            </a:fld>
            <a:endParaRPr lang="fr-F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E2E3232-95FE-4227-B7FB-7E97BC464405}" type="slidenum">
              <a:rPr lang="fr-FR"/>
              <a:pPr/>
              <a:t>14</a:t>
            </a:fld>
            <a:endParaRPr lang="fr-F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E2E3232-95FE-4227-B7FB-7E97BC464405}" type="slidenum">
              <a:rPr lang="fr-FR"/>
              <a:pPr/>
              <a:t>15</a:t>
            </a:fld>
            <a:endParaRPr lang="fr-F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E2E3232-95FE-4227-B7FB-7E97BC464405}" type="slidenum">
              <a:rPr lang="fr-FR"/>
              <a:pPr/>
              <a:t>16</a:t>
            </a:fld>
            <a:endParaRPr lang="fr-F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E2E3232-95FE-4227-B7FB-7E97BC464405}" type="slidenum">
              <a:rPr lang="fr-FR"/>
              <a:pPr/>
              <a:t>17</a:t>
            </a:fld>
            <a:endParaRPr lang="fr-F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E2E3232-95FE-4227-B7FB-7E97BC464405}" type="slidenum">
              <a:rPr lang="fr-FR"/>
              <a:pPr/>
              <a:t>18</a:t>
            </a:fld>
            <a:endParaRPr lang="fr-F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E2E3232-95FE-4227-B7FB-7E97BC464405}" type="slidenum">
              <a:rPr lang="fr-FR"/>
              <a:pPr/>
              <a:t>19</a:t>
            </a:fld>
            <a:endParaRPr lang="fr-F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E2E3232-95FE-4227-B7FB-7E97BC464405}" type="slidenum">
              <a:rPr lang="fr-FR"/>
              <a:pPr/>
              <a:t>2</a:t>
            </a:fld>
            <a:endParaRPr lang="fr-F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E2E3232-95FE-4227-B7FB-7E97BC464405}" type="slidenum">
              <a:rPr lang="fr-FR"/>
              <a:pPr/>
              <a:t>20</a:t>
            </a:fld>
            <a:endParaRPr lang="fr-F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E2E3232-95FE-4227-B7FB-7E97BC464405}" type="slidenum">
              <a:rPr lang="fr-FR"/>
              <a:pPr/>
              <a:t>21</a:t>
            </a:fld>
            <a:endParaRPr lang="fr-F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F4279562-74B0-435F-81DD-8F3F9702FE65}" type="slidenum">
              <a:rPr lang="fr-FR"/>
              <a:pPr/>
              <a:t>22</a:t>
            </a:fld>
            <a:endParaRPr lang="fr-F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E2E3232-95FE-4227-B7FB-7E97BC464405}" type="slidenum">
              <a:rPr lang="fr-FR"/>
              <a:pPr/>
              <a:t>23</a:t>
            </a:fld>
            <a:endParaRPr lang="fr-F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E2E3232-95FE-4227-B7FB-7E97BC464405}" type="slidenum">
              <a:rPr lang="fr-FR"/>
              <a:pPr/>
              <a:t>24</a:t>
            </a:fld>
            <a:endParaRPr lang="fr-F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E2E3232-95FE-4227-B7FB-7E97BC464405}" type="slidenum">
              <a:rPr lang="fr-FR"/>
              <a:pPr/>
              <a:t>25</a:t>
            </a:fld>
            <a:endParaRPr lang="fr-F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E2E3232-95FE-4227-B7FB-7E97BC464405}" type="slidenum">
              <a:rPr lang="fr-FR"/>
              <a:pPr/>
              <a:t>26</a:t>
            </a:fld>
            <a:endParaRPr lang="fr-F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E2E3232-95FE-4227-B7FB-7E97BC464405}" type="slidenum">
              <a:rPr lang="fr-FR"/>
              <a:pPr/>
              <a:t>27</a:t>
            </a:fld>
            <a:endParaRPr lang="fr-F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F4279562-74B0-435F-81DD-8F3F9702FE65}" type="slidenum">
              <a:rPr lang="fr-FR"/>
              <a:pPr/>
              <a:t>28</a:t>
            </a:fld>
            <a:endParaRPr lang="fr-F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E2E3232-95FE-4227-B7FB-7E97BC464405}" type="slidenum">
              <a:rPr lang="fr-FR"/>
              <a:pPr/>
              <a:t>29</a:t>
            </a:fld>
            <a:endParaRPr lang="fr-F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7A2A6227-0B0D-42F0-BF5F-07764E670A56}" type="slidenum">
              <a:rPr lang="fr-FR"/>
              <a:pPr/>
              <a:t>3</a:t>
            </a:fld>
            <a:endParaRPr lang="fr-F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E2E3232-95FE-4227-B7FB-7E97BC464405}" type="slidenum">
              <a:rPr lang="fr-FR"/>
              <a:pPr/>
              <a:t>30</a:t>
            </a:fld>
            <a:endParaRPr lang="fr-F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E2E3232-95FE-4227-B7FB-7E97BC464405}" type="slidenum">
              <a:rPr lang="fr-FR"/>
              <a:pPr/>
              <a:t>31</a:t>
            </a:fld>
            <a:endParaRPr lang="fr-F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E2E3232-95FE-4227-B7FB-7E97BC464405}" type="slidenum">
              <a:rPr lang="fr-FR"/>
              <a:pPr/>
              <a:t>32</a:t>
            </a:fld>
            <a:endParaRPr lang="fr-F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F4279562-74B0-435F-81DD-8F3F9702FE65}" type="slidenum">
              <a:rPr lang="fr-FR"/>
              <a:pPr/>
              <a:t>33</a:t>
            </a:fld>
            <a:endParaRPr lang="fr-F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E2E3232-95FE-4227-B7FB-7E97BC464405}" type="slidenum">
              <a:rPr lang="fr-FR"/>
              <a:pPr/>
              <a:t>34</a:t>
            </a:fld>
            <a:endParaRPr lang="fr-F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E2E3232-95FE-4227-B7FB-7E97BC464405}" type="slidenum">
              <a:rPr lang="fr-FR"/>
              <a:pPr/>
              <a:t>35</a:t>
            </a:fld>
            <a:endParaRPr lang="fr-F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E2E3232-95FE-4227-B7FB-7E97BC464405}" type="slidenum">
              <a:rPr lang="fr-FR"/>
              <a:pPr/>
              <a:t>36</a:t>
            </a:fld>
            <a:endParaRPr lang="fr-F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F4279562-74B0-435F-81DD-8F3F9702FE65}" type="slidenum">
              <a:rPr lang="fr-FR"/>
              <a:pPr/>
              <a:t>37</a:t>
            </a:fld>
            <a:endParaRPr lang="fr-F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E2E3232-95FE-4227-B7FB-7E97BC464405}" type="slidenum">
              <a:rPr lang="fr-FR"/>
              <a:pPr/>
              <a:t>38</a:t>
            </a:fld>
            <a:endParaRPr lang="fr-F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E2E3232-95FE-4227-B7FB-7E97BC464405}" type="slidenum">
              <a:rPr lang="fr-FR"/>
              <a:pPr/>
              <a:t>39</a:t>
            </a:fld>
            <a:endParaRPr lang="fr-F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F4279562-74B0-435F-81DD-8F3F9702FE65}" type="slidenum">
              <a:rPr lang="fr-FR"/>
              <a:pPr/>
              <a:t>4</a:t>
            </a:fld>
            <a:endParaRPr lang="fr-F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F9CFF547-CC5A-4B89-A9DF-2793208BDD03}" type="slidenum">
              <a:rPr lang="fr-FR"/>
              <a:pPr/>
              <a:t>40</a:t>
            </a:fld>
            <a:endParaRPr lang="fr-F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E2E3232-95FE-4227-B7FB-7E97BC464405}" type="slidenum">
              <a:rPr lang="fr-FR"/>
              <a:pPr/>
              <a:t>5</a:t>
            </a:fld>
            <a:endParaRPr lang="fr-F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E2E3232-95FE-4227-B7FB-7E97BC464405}" type="slidenum">
              <a:rPr lang="fr-FR"/>
              <a:pPr/>
              <a:t>6</a:t>
            </a:fld>
            <a:endParaRPr lang="fr-F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E2E3232-95FE-4227-B7FB-7E97BC464405}" type="slidenum">
              <a:rPr lang="fr-FR"/>
              <a:pPr/>
              <a:t>7</a:t>
            </a:fld>
            <a:endParaRPr lang="fr-F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E2E3232-95FE-4227-B7FB-7E97BC464405}" type="slidenum">
              <a:rPr lang="fr-FR"/>
              <a:pPr/>
              <a:t>8</a:t>
            </a:fld>
            <a:endParaRPr lang="fr-F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E2E3232-95FE-4227-B7FB-7E97BC464405}" type="slidenum">
              <a:rPr lang="fr-FR"/>
              <a:pPr/>
              <a:t>9</a:t>
            </a:fld>
            <a:endParaRPr lang="fr-F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CA"/>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CA"/>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FF610B43-C048-4652-808B-BD947603ECA1}"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CA"/>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E875D13A-AEB2-43D3-BACC-1153D5F08FEA}"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CA"/>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72303439-B26E-4C0C-9254-C48F5A171392}"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CA"/>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B743FBE2-5EF0-4C08-BA8C-82E853328537}"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CA"/>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A4979548-A5EC-4DF2-94A4-15C3D2137191}"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CA"/>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E923D4B3-859F-41EB-94AC-FFCF5DFB7573}"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CA"/>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7" name="Rectangle 4"/>
          <p:cNvSpPr>
            <a:spLocks noGrp="1" noChangeArrowheads="1"/>
          </p:cNvSpPr>
          <p:nvPr>
            <p:ph type="dt" sz="half" idx="10"/>
          </p:nvPr>
        </p:nvSpPr>
        <p:spPr>
          <a:ln/>
        </p:spPr>
        <p:txBody>
          <a:bodyPr/>
          <a:lstStyle>
            <a:lvl1pPr>
              <a:defRPr/>
            </a:lvl1pPr>
          </a:lstStyle>
          <a:p>
            <a:pPr>
              <a:defRPr/>
            </a:pPr>
            <a:endParaRPr lang="fr-FR"/>
          </a:p>
        </p:txBody>
      </p:sp>
      <p:sp>
        <p:nvSpPr>
          <p:cNvPr id="8" name="Rectangle 5"/>
          <p:cNvSpPr>
            <a:spLocks noGrp="1" noChangeArrowheads="1"/>
          </p:cNvSpPr>
          <p:nvPr>
            <p:ph type="ftr" sz="quarter" idx="11"/>
          </p:nvPr>
        </p:nvSpPr>
        <p:spPr>
          <a:ln/>
        </p:spPr>
        <p:txBody>
          <a:bodyPr/>
          <a:lstStyle>
            <a:lvl1pPr>
              <a:defRPr/>
            </a:lvl1pPr>
          </a:lstStyle>
          <a:p>
            <a:pPr>
              <a:defRPr/>
            </a:pPr>
            <a:endParaRPr lang="fr-FR"/>
          </a:p>
        </p:txBody>
      </p:sp>
      <p:sp>
        <p:nvSpPr>
          <p:cNvPr id="9" name="Rectangle 6"/>
          <p:cNvSpPr>
            <a:spLocks noGrp="1" noChangeArrowheads="1"/>
          </p:cNvSpPr>
          <p:nvPr>
            <p:ph type="sldNum" sz="quarter" idx="12"/>
          </p:nvPr>
        </p:nvSpPr>
        <p:spPr>
          <a:ln/>
        </p:spPr>
        <p:txBody>
          <a:bodyPr/>
          <a:lstStyle>
            <a:lvl1pPr>
              <a:defRPr/>
            </a:lvl1pPr>
          </a:lstStyle>
          <a:p>
            <a:pPr>
              <a:defRPr/>
            </a:pPr>
            <a:fld id="{0B065230-137C-460E-BE73-93321000987B}"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CA"/>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endParaRPr lang="fr-FR"/>
          </a:p>
        </p:txBody>
      </p:sp>
      <p:sp>
        <p:nvSpPr>
          <p:cNvPr id="5" name="Rectangle 6"/>
          <p:cNvSpPr>
            <a:spLocks noGrp="1" noChangeArrowheads="1"/>
          </p:cNvSpPr>
          <p:nvPr>
            <p:ph type="sldNum" sz="quarter" idx="12"/>
          </p:nvPr>
        </p:nvSpPr>
        <p:spPr>
          <a:ln/>
        </p:spPr>
        <p:txBody>
          <a:bodyPr/>
          <a:lstStyle>
            <a:lvl1pPr>
              <a:defRPr/>
            </a:lvl1pPr>
          </a:lstStyle>
          <a:p>
            <a:pPr>
              <a:defRPr/>
            </a:pPr>
            <a:fld id="{118123FF-5510-4F58-813C-5A81A103AE64}"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p>
        </p:txBody>
      </p:sp>
      <p:sp>
        <p:nvSpPr>
          <p:cNvPr id="3" name="Rectangle 5"/>
          <p:cNvSpPr>
            <a:spLocks noGrp="1" noChangeArrowheads="1"/>
          </p:cNvSpPr>
          <p:nvPr>
            <p:ph type="ftr" sz="quarter" idx="11"/>
          </p:nvPr>
        </p:nvSpPr>
        <p:spPr>
          <a:ln/>
        </p:spPr>
        <p:txBody>
          <a:bodyPr/>
          <a:lstStyle>
            <a:lvl1pPr>
              <a:defRPr/>
            </a:lvl1pPr>
          </a:lstStyle>
          <a:p>
            <a:pPr>
              <a:defRPr/>
            </a:pPr>
            <a:endParaRPr lang="fr-FR"/>
          </a:p>
        </p:txBody>
      </p:sp>
      <p:sp>
        <p:nvSpPr>
          <p:cNvPr id="4" name="Rectangle 6"/>
          <p:cNvSpPr>
            <a:spLocks noGrp="1" noChangeArrowheads="1"/>
          </p:cNvSpPr>
          <p:nvPr>
            <p:ph type="sldNum" sz="quarter" idx="12"/>
          </p:nvPr>
        </p:nvSpPr>
        <p:spPr>
          <a:ln/>
        </p:spPr>
        <p:txBody>
          <a:bodyPr/>
          <a:lstStyle>
            <a:lvl1pPr>
              <a:defRPr/>
            </a:lvl1pPr>
          </a:lstStyle>
          <a:p>
            <a:pPr>
              <a:defRPr/>
            </a:pPr>
            <a:fld id="{1FDD6F2D-1B00-4E02-9AF1-E88E728B4386}"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CA"/>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9CF201FA-3453-4483-B7CC-CFCCB3BB53AD}"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CA"/>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CA"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21B60721-E71C-452F-A2C1-C55E1C6F8357}"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fr-F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fr-F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54EDD922-95DC-4CD0-86C2-BFACAB852427}"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8.xml"/><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image" Target="../media/image1.jpe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notesSlide" Target="../notesSlides/notesSlide1.xml"/><Relationship Id="rId5" Type="http://schemas.openxmlformats.org/officeDocument/2006/relationships/tags" Target="../tags/tag5.xml"/><Relationship Id="rId10" Type="http://schemas.openxmlformats.org/officeDocument/2006/relationships/slideLayout" Target="../slideLayouts/slideLayout2.xml"/><Relationship Id="rId4" Type="http://schemas.openxmlformats.org/officeDocument/2006/relationships/tags" Target="../tags/tag4.xml"/><Relationship Id="rId9" Type="http://schemas.openxmlformats.org/officeDocument/2006/relationships/tags" Target="../tags/tag9.xml"/></Relationships>
</file>

<file path=ppt/slides/_rels/slide10.xml.rels><?xml version="1.0" encoding="UTF-8" standalone="yes"?>
<Relationships xmlns="http://schemas.openxmlformats.org/package/2006/relationships"><Relationship Id="rId8" Type="http://schemas.openxmlformats.org/officeDocument/2006/relationships/tags" Target="../tags/tag90.xml"/><Relationship Id="rId3" Type="http://schemas.openxmlformats.org/officeDocument/2006/relationships/tags" Target="../tags/tag85.xml"/><Relationship Id="rId7" Type="http://schemas.openxmlformats.org/officeDocument/2006/relationships/tags" Target="../tags/tag89.xml"/><Relationship Id="rId12" Type="http://schemas.openxmlformats.org/officeDocument/2006/relationships/image" Target="../media/image1.jpeg"/><Relationship Id="rId2" Type="http://schemas.openxmlformats.org/officeDocument/2006/relationships/tags" Target="../tags/tag84.xml"/><Relationship Id="rId1" Type="http://schemas.openxmlformats.org/officeDocument/2006/relationships/tags" Target="../tags/tag83.xml"/><Relationship Id="rId6" Type="http://schemas.openxmlformats.org/officeDocument/2006/relationships/tags" Target="../tags/tag88.xml"/><Relationship Id="rId11" Type="http://schemas.openxmlformats.org/officeDocument/2006/relationships/notesSlide" Target="../notesSlides/notesSlide10.xml"/><Relationship Id="rId5" Type="http://schemas.openxmlformats.org/officeDocument/2006/relationships/tags" Target="../tags/tag87.xml"/><Relationship Id="rId10" Type="http://schemas.openxmlformats.org/officeDocument/2006/relationships/slideLayout" Target="../slideLayouts/slideLayout2.xml"/><Relationship Id="rId4" Type="http://schemas.openxmlformats.org/officeDocument/2006/relationships/tags" Target="../tags/tag86.xml"/><Relationship Id="rId9" Type="http://schemas.openxmlformats.org/officeDocument/2006/relationships/tags" Target="../tags/tag91.xml"/></Relationships>
</file>

<file path=ppt/slides/_rels/slide11.xml.rels><?xml version="1.0" encoding="UTF-8" standalone="yes"?>
<Relationships xmlns="http://schemas.openxmlformats.org/package/2006/relationships"><Relationship Id="rId8" Type="http://schemas.openxmlformats.org/officeDocument/2006/relationships/tags" Target="../tags/tag99.xml"/><Relationship Id="rId3" Type="http://schemas.openxmlformats.org/officeDocument/2006/relationships/tags" Target="../tags/tag94.xml"/><Relationship Id="rId7" Type="http://schemas.openxmlformats.org/officeDocument/2006/relationships/tags" Target="../tags/tag98.xml"/><Relationship Id="rId12" Type="http://schemas.openxmlformats.org/officeDocument/2006/relationships/image" Target="../media/image1.jpeg"/><Relationship Id="rId2" Type="http://schemas.openxmlformats.org/officeDocument/2006/relationships/tags" Target="../tags/tag93.xml"/><Relationship Id="rId1" Type="http://schemas.openxmlformats.org/officeDocument/2006/relationships/tags" Target="../tags/tag92.xml"/><Relationship Id="rId6" Type="http://schemas.openxmlformats.org/officeDocument/2006/relationships/tags" Target="../tags/tag97.xml"/><Relationship Id="rId11" Type="http://schemas.openxmlformats.org/officeDocument/2006/relationships/notesSlide" Target="../notesSlides/notesSlide11.xml"/><Relationship Id="rId5" Type="http://schemas.openxmlformats.org/officeDocument/2006/relationships/tags" Target="../tags/tag96.xml"/><Relationship Id="rId10" Type="http://schemas.openxmlformats.org/officeDocument/2006/relationships/slideLayout" Target="../slideLayouts/slideLayout2.xml"/><Relationship Id="rId4" Type="http://schemas.openxmlformats.org/officeDocument/2006/relationships/tags" Target="../tags/tag95.xml"/><Relationship Id="rId9" Type="http://schemas.openxmlformats.org/officeDocument/2006/relationships/tags" Target="../tags/tag100.xml"/></Relationships>
</file>

<file path=ppt/slides/_rels/slide12.xml.rels><?xml version="1.0" encoding="UTF-8" standalone="yes"?>
<Relationships xmlns="http://schemas.openxmlformats.org/package/2006/relationships"><Relationship Id="rId8" Type="http://schemas.openxmlformats.org/officeDocument/2006/relationships/tags" Target="../tags/tag108.xml"/><Relationship Id="rId3" Type="http://schemas.openxmlformats.org/officeDocument/2006/relationships/tags" Target="../tags/tag103.xml"/><Relationship Id="rId7" Type="http://schemas.openxmlformats.org/officeDocument/2006/relationships/tags" Target="../tags/tag107.xml"/><Relationship Id="rId12" Type="http://schemas.openxmlformats.org/officeDocument/2006/relationships/image" Target="../media/image1.jpeg"/><Relationship Id="rId2" Type="http://schemas.openxmlformats.org/officeDocument/2006/relationships/tags" Target="../tags/tag102.xml"/><Relationship Id="rId1" Type="http://schemas.openxmlformats.org/officeDocument/2006/relationships/tags" Target="../tags/tag101.xml"/><Relationship Id="rId6" Type="http://schemas.openxmlformats.org/officeDocument/2006/relationships/tags" Target="../tags/tag106.xml"/><Relationship Id="rId11" Type="http://schemas.openxmlformats.org/officeDocument/2006/relationships/notesSlide" Target="../notesSlides/notesSlide12.xml"/><Relationship Id="rId5" Type="http://schemas.openxmlformats.org/officeDocument/2006/relationships/tags" Target="../tags/tag105.xml"/><Relationship Id="rId10" Type="http://schemas.openxmlformats.org/officeDocument/2006/relationships/slideLayout" Target="../slideLayouts/slideLayout2.xml"/><Relationship Id="rId4" Type="http://schemas.openxmlformats.org/officeDocument/2006/relationships/tags" Target="../tags/tag104.xml"/><Relationship Id="rId9" Type="http://schemas.openxmlformats.org/officeDocument/2006/relationships/tags" Target="../tags/tag109.xml"/></Relationships>
</file>

<file path=ppt/slides/_rels/slide13.xml.rels><?xml version="1.0" encoding="UTF-8" standalone="yes"?>
<Relationships xmlns="http://schemas.openxmlformats.org/package/2006/relationships"><Relationship Id="rId8" Type="http://schemas.openxmlformats.org/officeDocument/2006/relationships/notesSlide" Target="../notesSlides/notesSlide13.xml"/><Relationship Id="rId3" Type="http://schemas.openxmlformats.org/officeDocument/2006/relationships/tags" Target="../tags/tag112.xml"/><Relationship Id="rId7" Type="http://schemas.openxmlformats.org/officeDocument/2006/relationships/slideLayout" Target="../slideLayouts/slideLayout2.xml"/><Relationship Id="rId2" Type="http://schemas.openxmlformats.org/officeDocument/2006/relationships/tags" Target="../tags/tag111.xml"/><Relationship Id="rId1" Type="http://schemas.openxmlformats.org/officeDocument/2006/relationships/tags" Target="../tags/tag110.xml"/><Relationship Id="rId6" Type="http://schemas.openxmlformats.org/officeDocument/2006/relationships/tags" Target="../tags/tag115.xml"/><Relationship Id="rId5" Type="http://schemas.openxmlformats.org/officeDocument/2006/relationships/tags" Target="../tags/tag114.xml"/><Relationship Id="rId4" Type="http://schemas.openxmlformats.org/officeDocument/2006/relationships/tags" Target="../tags/tag113.xml"/><Relationship Id="rId9" Type="http://schemas.openxmlformats.org/officeDocument/2006/relationships/image" Target="../media/image1.jpeg"/></Relationships>
</file>

<file path=ppt/slides/_rels/slide14.xml.rels><?xml version="1.0" encoding="UTF-8" standalone="yes"?>
<Relationships xmlns="http://schemas.openxmlformats.org/package/2006/relationships"><Relationship Id="rId8" Type="http://schemas.openxmlformats.org/officeDocument/2006/relationships/tags" Target="../tags/tag123.xml"/><Relationship Id="rId3" Type="http://schemas.openxmlformats.org/officeDocument/2006/relationships/tags" Target="../tags/tag118.xml"/><Relationship Id="rId7" Type="http://schemas.openxmlformats.org/officeDocument/2006/relationships/tags" Target="../tags/tag122.xml"/><Relationship Id="rId2" Type="http://schemas.openxmlformats.org/officeDocument/2006/relationships/tags" Target="../tags/tag117.xml"/><Relationship Id="rId1" Type="http://schemas.openxmlformats.org/officeDocument/2006/relationships/tags" Target="../tags/tag116.xml"/><Relationship Id="rId6" Type="http://schemas.openxmlformats.org/officeDocument/2006/relationships/tags" Target="../tags/tag121.xml"/><Relationship Id="rId11" Type="http://schemas.openxmlformats.org/officeDocument/2006/relationships/image" Target="../media/image1.jpeg"/><Relationship Id="rId5" Type="http://schemas.openxmlformats.org/officeDocument/2006/relationships/tags" Target="../tags/tag120.xml"/><Relationship Id="rId10" Type="http://schemas.openxmlformats.org/officeDocument/2006/relationships/notesSlide" Target="../notesSlides/notesSlide14.xml"/><Relationship Id="rId4" Type="http://schemas.openxmlformats.org/officeDocument/2006/relationships/tags" Target="../tags/tag119.xml"/><Relationship Id="rId9"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tags" Target="../tags/tag131.xml"/><Relationship Id="rId3" Type="http://schemas.openxmlformats.org/officeDocument/2006/relationships/tags" Target="../tags/tag126.xml"/><Relationship Id="rId7" Type="http://schemas.openxmlformats.org/officeDocument/2006/relationships/tags" Target="../tags/tag130.xml"/><Relationship Id="rId2" Type="http://schemas.openxmlformats.org/officeDocument/2006/relationships/tags" Target="../tags/tag125.xml"/><Relationship Id="rId1" Type="http://schemas.openxmlformats.org/officeDocument/2006/relationships/tags" Target="../tags/tag124.xml"/><Relationship Id="rId6" Type="http://schemas.openxmlformats.org/officeDocument/2006/relationships/tags" Target="../tags/tag129.xml"/><Relationship Id="rId11" Type="http://schemas.openxmlformats.org/officeDocument/2006/relationships/image" Target="../media/image1.jpeg"/><Relationship Id="rId5" Type="http://schemas.openxmlformats.org/officeDocument/2006/relationships/tags" Target="../tags/tag128.xml"/><Relationship Id="rId10" Type="http://schemas.openxmlformats.org/officeDocument/2006/relationships/notesSlide" Target="../notesSlides/notesSlide15.xml"/><Relationship Id="rId4" Type="http://schemas.openxmlformats.org/officeDocument/2006/relationships/tags" Target="../tags/tag127.xml"/><Relationship Id="rId9"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tags" Target="../tags/tag139.xml"/><Relationship Id="rId3" Type="http://schemas.openxmlformats.org/officeDocument/2006/relationships/tags" Target="../tags/tag134.xml"/><Relationship Id="rId7" Type="http://schemas.openxmlformats.org/officeDocument/2006/relationships/tags" Target="../tags/tag138.xml"/><Relationship Id="rId12" Type="http://schemas.openxmlformats.org/officeDocument/2006/relationships/image" Target="../media/image1.jpeg"/><Relationship Id="rId2" Type="http://schemas.openxmlformats.org/officeDocument/2006/relationships/tags" Target="../tags/tag133.xml"/><Relationship Id="rId1" Type="http://schemas.openxmlformats.org/officeDocument/2006/relationships/tags" Target="../tags/tag132.xml"/><Relationship Id="rId6" Type="http://schemas.openxmlformats.org/officeDocument/2006/relationships/tags" Target="../tags/tag137.xml"/><Relationship Id="rId11" Type="http://schemas.openxmlformats.org/officeDocument/2006/relationships/notesSlide" Target="../notesSlides/notesSlide16.xml"/><Relationship Id="rId5" Type="http://schemas.openxmlformats.org/officeDocument/2006/relationships/tags" Target="../tags/tag136.xml"/><Relationship Id="rId10" Type="http://schemas.openxmlformats.org/officeDocument/2006/relationships/slideLayout" Target="../slideLayouts/slideLayout2.xml"/><Relationship Id="rId4" Type="http://schemas.openxmlformats.org/officeDocument/2006/relationships/tags" Target="../tags/tag135.xml"/><Relationship Id="rId9" Type="http://schemas.openxmlformats.org/officeDocument/2006/relationships/tags" Target="../tags/tag140.xml"/></Relationships>
</file>

<file path=ppt/slides/_rels/slide17.xml.rels><?xml version="1.0" encoding="UTF-8" standalone="yes"?>
<Relationships xmlns="http://schemas.openxmlformats.org/package/2006/relationships"><Relationship Id="rId8" Type="http://schemas.openxmlformats.org/officeDocument/2006/relationships/tags" Target="../tags/tag148.xml"/><Relationship Id="rId3" Type="http://schemas.openxmlformats.org/officeDocument/2006/relationships/tags" Target="../tags/tag143.xml"/><Relationship Id="rId7" Type="http://schemas.openxmlformats.org/officeDocument/2006/relationships/tags" Target="../tags/tag147.xml"/><Relationship Id="rId12" Type="http://schemas.openxmlformats.org/officeDocument/2006/relationships/image" Target="../media/image1.jpeg"/><Relationship Id="rId2" Type="http://schemas.openxmlformats.org/officeDocument/2006/relationships/tags" Target="../tags/tag142.xml"/><Relationship Id="rId1" Type="http://schemas.openxmlformats.org/officeDocument/2006/relationships/tags" Target="../tags/tag141.xml"/><Relationship Id="rId6" Type="http://schemas.openxmlformats.org/officeDocument/2006/relationships/tags" Target="../tags/tag146.xml"/><Relationship Id="rId11" Type="http://schemas.openxmlformats.org/officeDocument/2006/relationships/notesSlide" Target="../notesSlides/notesSlide17.xml"/><Relationship Id="rId5" Type="http://schemas.openxmlformats.org/officeDocument/2006/relationships/tags" Target="../tags/tag145.xml"/><Relationship Id="rId10" Type="http://schemas.openxmlformats.org/officeDocument/2006/relationships/slideLayout" Target="../slideLayouts/slideLayout2.xml"/><Relationship Id="rId4" Type="http://schemas.openxmlformats.org/officeDocument/2006/relationships/tags" Target="../tags/tag144.xml"/><Relationship Id="rId9" Type="http://schemas.openxmlformats.org/officeDocument/2006/relationships/tags" Target="../tags/tag149.xml"/></Relationships>
</file>

<file path=ppt/slides/_rels/slide18.xml.rels><?xml version="1.0" encoding="UTF-8" standalone="yes"?>
<Relationships xmlns="http://schemas.openxmlformats.org/package/2006/relationships"><Relationship Id="rId8" Type="http://schemas.openxmlformats.org/officeDocument/2006/relationships/tags" Target="../tags/tag157.xml"/><Relationship Id="rId3" Type="http://schemas.openxmlformats.org/officeDocument/2006/relationships/tags" Target="../tags/tag152.xml"/><Relationship Id="rId7" Type="http://schemas.openxmlformats.org/officeDocument/2006/relationships/tags" Target="../tags/tag156.xml"/><Relationship Id="rId12" Type="http://schemas.openxmlformats.org/officeDocument/2006/relationships/image" Target="../media/image1.jpeg"/><Relationship Id="rId2" Type="http://schemas.openxmlformats.org/officeDocument/2006/relationships/tags" Target="../tags/tag151.xml"/><Relationship Id="rId1" Type="http://schemas.openxmlformats.org/officeDocument/2006/relationships/tags" Target="../tags/tag150.xml"/><Relationship Id="rId6" Type="http://schemas.openxmlformats.org/officeDocument/2006/relationships/tags" Target="../tags/tag155.xml"/><Relationship Id="rId11" Type="http://schemas.openxmlformats.org/officeDocument/2006/relationships/notesSlide" Target="../notesSlides/notesSlide18.xml"/><Relationship Id="rId5" Type="http://schemas.openxmlformats.org/officeDocument/2006/relationships/tags" Target="../tags/tag154.xml"/><Relationship Id="rId10" Type="http://schemas.openxmlformats.org/officeDocument/2006/relationships/slideLayout" Target="../slideLayouts/slideLayout2.xml"/><Relationship Id="rId4" Type="http://schemas.openxmlformats.org/officeDocument/2006/relationships/tags" Target="../tags/tag153.xml"/><Relationship Id="rId9" Type="http://schemas.openxmlformats.org/officeDocument/2006/relationships/tags" Target="../tags/tag158.xml"/></Relationships>
</file>

<file path=ppt/slides/_rels/slide19.xml.rels><?xml version="1.0" encoding="UTF-8" standalone="yes"?>
<Relationships xmlns="http://schemas.openxmlformats.org/package/2006/relationships"><Relationship Id="rId8" Type="http://schemas.openxmlformats.org/officeDocument/2006/relationships/tags" Target="../tags/tag166.xml"/><Relationship Id="rId3" Type="http://schemas.openxmlformats.org/officeDocument/2006/relationships/tags" Target="../tags/tag161.xml"/><Relationship Id="rId7" Type="http://schemas.openxmlformats.org/officeDocument/2006/relationships/tags" Target="../tags/tag165.xml"/><Relationship Id="rId12" Type="http://schemas.openxmlformats.org/officeDocument/2006/relationships/image" Target="../media/image1.jpeg"/><Relationship Id="rId2" Type="http://schemas.openxmlformats.org/officeDocument/2006/relationships/tags" Target="../tags/tag160.xml"/><Relationship Id="rId1" Type="http://schemas.openxmlformats.org/officeDocument/2006/relationships/tags" Target="../tags/tag159.xml"/><Relationship Id="rId6" Type="http://schemas.openxmlformats.org/officeDocument/2006/relationships/tags" Target="../tags/tag164.xml"/><Relationship Id="rId11" Type="http://schemas.openxmlformats.org/officeDocument/2006/relationships/notesSlide" Target="../notesSlides/notesSlide19.xml"/><Relationship Id="rId5" Type="http://schemas.openxmlformats.org/officeDocument/2006/relationships/tags" Target="../tags/tag163.xml"/><Relationship Id="rId10" Type="http://schemas.openxmlformats.org/officeDocument/2006/relationships/slideLayout" Target="../slideLayouts/slideLayout2.xml"/><Relationship Id="rId4" Type="http://schemas.openxmlformats.org/officeDocument/2006/relationships/tags" Target="../tags/tag162.xml"/><Relationship Id="rId9" Type="http://schemas.openxmlformats.org/officeDocument/2006/relationships/tags" Target="../tags/tag167.xml"/></Relationships>
</file>

<file path=ppt/slides/_rels/slide2.xml.rels><?xml version="1.0" encoding="UTF-8" standalone="yes"?>
<Relationships xmlns="http://schemas.openxmlformats.org/package/2006/relationships"><Relationship Id="rId8" Type="http://schemas.openxmlformats.org/officeDocument/2006/relationships/tags" Target="../tags/tag17.xml"/><Relationship Id="rId3" Type="http://schemas.openxmlformats.org/officeDocument/2006/relationships/tags" Target="../tags/tag12.xml"/><Relationship Id="rId7" Type="http://schemas.openxmlformats.org/officeDocument/2006/relationships/tags" Target="../tags/tag16.xml"/><Relationship Id="rId12" Type="http://schemas.openxmlformats.org/officeDocument/2006/relationships/image" Target="../media/image1.jpeg"/><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tags" Target="../tags/tag15.xml"/><Relationship Id="rId11" Type="http://schemas.openxmlformats.org/officeDocument/2006/relationships/notesSlide" Target="../notesSlides/notesSlide2.xml"/><Relationship Id="rId5" Type="http://schemas.openxmlformats.org/officeDocument/2006/relationships/tags" Target="../tags/tag14.xml"/><Relationship Id="rId10" Type="http://schemas.openxmlformats.org/officeDocument/2006/relationships/slideLayout" Target="../slideLayouts/slideLayout2.xml"/><Relationship Id="rId4" Type="http://schemas.openxmlformats.org/officeDocument/2006/relationships/tags" Target="../tags/tag13.xml"/><Relationship Id="rId9" Type="http://schemas.openxmlformats.org/officeDocument/2006/relationships/tags" Target="../tags/tag18.xml"/></Relationships>
</file>

<file path=ppt/slides/_rels/slide20.xml.rels><?xml version="1.0" encoding="UTF-8" standalone="yes"?>
<Relationships xmlns="http://schemas.openxmlformats.org/package/2006/relationships"><Relationship Id="rId8" Type="http://schemas.openxmlformats.org/officeDocument/2006/relationships/tags" Target="../tags/tag175.xml"/><Relationship Id="rId3" Type="http://schemas.openxmlformats.org/officeDocument/2006/relationships/tags" Target="../tags/tag170.xml"/><Relationship Id="rId7" Type="http://schemas.openxmlformats.org/officeDocument/2006/relationships/tags" Target="../tags/tag174.xml"/><Relationship Id="rId12" Type="http://schemas.openxmlformats.org/officeDocument/2006/relationships/image" Target="../media/image1.jpeg"/><Relationship Id="rId2" Type="http://schemas.openxmlformats.org/officeDocument/2006/relationships/tags" Target="../tags/tag169.xml"/><Relationship Id="rId1" Type="http://schemas.openxmlformats.org/officeDocument/2006/relationships/tags" Target="../tags/tag168.xml"/><Relationship Id="rId6" Type="http://schemas.openxmlformats.org/officeDocument/2006/relationships/tags" Target="../tags/tag173.xml"/><Relationship Id="rId11" Type="http://schemas.openxmlformats.org/officeDocument/2006/relationships/notesSlide" Target="../notesSlides/notesSlide20.xml"/><Relationship Id="rId5" Type="http://schemas.openxmlformats.org/officeDocument/2006/relationships/tags" Target="../tags/tag172.xml"/><Relationship Id="rId10" Type="http://schemas.openxmlformats.org/officeDocument/2006/relationships/slideLayout" Target="../slideLayouts/slideLayout2.xml"/><Relationship Id="rId4" Type="http://schemas.openxmlformats.org/officeDocument/2006/relationships/tags" Target="../tags/tag171.xml"/><Relationship Id="rId9" Type="http://schemas.openxmlformats.org/officeDocument/2006/relationships/tags" Target="../tags/tag176.xml"/></Relationships>
</file>

<file path=ppt/slides/_rels/slide21.xml.rels><?xml version="1.0" encoding="UTF-8" standalone="yes"?>
<Relationships xmlns="http://schemas.openxmlformats.org/package/2006/relationships"><Relationship Id="rId8" Type="http://schemas.openxmlformats.org/officeDocument/2006/relationships/tags" Target="../tags/tag184.xml"/><Relationship Id="rId3" Type="http://schemas.openxmlformats.org/officeDocument/2006/relationships/tags" Target="../tags/tag179.xml"/><Relationship Id="rId7" Type="http://schemas.openxmlformats.org/officeDocument/2006/relationships/tags" Target="../tags/tag183.xml"/><Relationship Id="rId12" Type="http://schemas.openxmlformats.org/officeDocument/2006/relationships/image" Target="../media/image1.jpeg"/><Relationship Id="rId2" Type="http://schemas.openxmlformats.org/officeDocument/2006/relationships/tags" Target="../tags/tag178.xml"/><Relationship Id="rId1" Type="http://schemas.openxmlformats.org/officeDocument/2006/relationships/tags" Target="../tags/tag177.xml"/><Relationship Id="rId6" Type="http://schemas.openxmlformats.org/officeDocument/2006/relationships/tags" Target="../tags/tag182.xml"/><Relationship Id="rId11" Type="http://schemas.openxmlformats.org/officeDocument/2006/relationships/notesSlide" Target="../notesSlides/notesSlide21.xml"/><Relationship Id="rId5" Type="http://schemas.openxmlformats.org/officeDocument/2006/relationships/tags" Target="../tags/tag181.xml"/><Relationship Id="rId10" Type="http://schemas.openxmlformats.org/officeDocument/2006/relationships/slideLayout" Target="../slideLayouts/slideLayout2.xml"/><Relationship Id="rId4" Type="http://schemas.openxmlformats.org/officeDocument/2006/relationships/tags" Target="../tags/tag180.xml"/><Relationship Id="rId9" Type="http://schemas.openxmlformats.org/officeDocument/2006/relationships/tags" Target="../tags/tag185.xml"/></Relationships>
</file>

<file path=ppt/slides/_rels/slide22.xml.rels><?xml version="1.0" encoding="UTF-8" standalone="yes"?>
<Relationships xmlns="http://schemas.openxmlformats.org/package/2006/relationships"><Relationship Id="rId8" Type="http://schemas.openxmlformats.org/officeDocument/2006/relationships/notesSlide" Target="../notesSlides/notesSlide22.xml"/><Relationship Id="rId3" Type="http://schemas.openxmlformats.org/officeDocument/2006/relationships/tags" Target="../tags/tag188.xml"/><Relationship Id="rId7" Type="http://schemas.openxmlformats.org/officeDocument/2006/relationships/slideLayout" Target="../slideLayouts/slideLayout2.xml"/><Relationship Id="rId2" Type="http://schemas.openxmlformats.org/officeDocument/2006/relationships/tags" Target="../tags/tag187.xml"/><Relationship Id="rId1" Type="http://schemas.openxmlformats.org/officeDocument/2006/relationships/tags" Target="../tags/tag186.xml"/><Relationship Id="rId6" Type="http://schemas.openxmlformats.org/officeDocument/2006/relationships/tags" Target="../tags/tag191.xml"/><Relationship Id="rId5" Type="http://schemas.openxmlformats.org/officeDocument/2006/relationships/tags" Target="../tags/tag190.xml"/><Relationship Id="rId4" Type="http://schemas.openxmlformats.org/officeDocument/2006/relationships/tags" Target="../tags/tag189.xml"/><Relationship Id="rId9" Type="http://schemas.openxmlformats.org/officeDocument/2006/relationships/image" Target="../media/image1.jpeg"/></Relationships>
</file>

<file path=ppt/slides/_rels/slide23.xml.rels><?xml version="1.0" encoding="UTF-8" standalone="yes"?>
<Relationships xmlns="http://schemas.openxmlformats.org/package/2006/relationships"><Relationship Id="rId8" Type="http://schemas.openxmlformats.org/officeDocument/2006/relationships/tags" Target="../tags/tag199.xml"/><Relationship Id="rId3" Type="http://schemas.openxmlformats.org/officeDocument/2006/relationships/tags" Target="../tags/tag194.xml"/><Relationship Id="rId7" Type="http://schemas.openxmlformats.org/officeDocument/2006/relationships/tags" Target="../tags/tag198.xml"/><Relationship Id="rId12" Type="http://schemas.openxmlformats.org/officeDocument/2006/relationships/image" Target="../media/image1.jpeg"/><Relationship Id="rId2" Type="http://schemas.openxmlformats.org/officeDocument/2006/relationships/tags" Target="../tags/tag193.xml"/><Relationship Id="rId1" Type="http://schemas.openxmlformats.org/officeDocument/2006/relationships/tags" Target="../tags/tag192.xml"/><Relationship Id="rId6" Type="http://schemas.openxmlformats.org/officeDocument/2006/relationships/tags" Target="../tags/tag197.xml"/><Relationship Id="rId11" Type="http://schemas.openxmlformats.org/officeDocument/2006/relationships/notesSlide" Target="../notesSlides/notesSlide23.xml"/><Relationship Id="rId5" Type="http://schemas.openxmlformats.org/officeDocument/2006/relationships/tags" Target="../tags/tag196.xml"/><Relationship Id="rId10" Type="http://schemas.openxmlformats.org/officeDocument/2006/relationships/slideLayout" Target="../slideLayouts/slideLayout2.xml"/><Relationship Id="rId4" Type="http://schemas.openxmlformats.org/officeDocument/2006/relationships/tags" Target="../tags/tag195.xml"/><Relationship Id="rId9" Type="http://schemas.openxmlformats.org/officeDocument/2006/relationships/tags" Target="../tags/tag200.xml"/></Relationships>
</file>

<file path=ppt/slides/_rels/slide24.xml.rels><?xml version="1.0" encoding="UTF-8" standalone="yes"?>
<Relationships xmlns="http://schemas.openxmlformats.org/package/2006/relationships"><Relationship Id="rId8" Type="http://schemas.openxmlformats.org/officeDocument/2006/relationships/tags" Target="../tags/tag208.xml"/><Relationship Id="rId3" Type="http://schemas.openxmlformats.org/officeDocument/2006/relationships/tags" Target="../tags/tag203.xml"/><Relationship Id="rId7" Type="http://schemas.openxmlformats.org/officeDocument/2006/relationships/tags" Target="../tags/tag207.xml"/><Relationship Id="rId12" Type="http://schemas.openxmlformats.org/officeDocument/2006/relationships/image" Target="../media/image1.jpeg"/><Relationship Id="rId2" Type="http://schemas.openxmlformats.org/officeDocument/2006/relationships/tags" Target="../tags/tag202.xml"/><Relationship Id="rId1" Type="http://schemas.openxmlformats.org/officeDocument/2006/relationships/tags" Target="../tags/tag201.xml"/><Relationship Id="rId6" Type="http://schemas.openxmlformats.org/officeDocument/2006/relationships/tags" Target="../tags/tag206.xml"/><Relationship Id="rId11" Type="http://schemas.openxmlformats.org/officeDocument/2006/relationships/notesSlide" Target="../notesSlides/notesSlide24.xml"/><Relationship Id="rId5" Type="http://schemas.openxmlformats.org/officeDocument/2006/relationships/tags" Target="../tags/tag205.xml"/><Relationship Id="rId10" Type="http://schemas.openxmlformats.org/officeDocument/2006/relationships/slideLayout" Target="../slideLayouts/slideLayout2.xml"/><Relationship Id="rId4" Type="http://schemas.openxmlformats.org/officeDocument/2006/relationships/tags" Target="../tags/tag204.xml"/><Relationship Id="rId9" Type="http://schemas.openxmlformats.org/officeDocument/2006/relationships/tags" Target="../tags/tag209.xml"/></Relationships>
</file>

<file path=ppt/slides/_rels/slide25.xml.rels><?xml version="1.0" encoding="UTF-8" standalone="yes"?>
<Relationships xmlns="http://schemas.openxmlformats.org/package/2006/relationships"><Relationship Id="rId8" Type="http://schemas.openxmlformats.org/officeDocument/2006/relationships/tags" Target="../tags/tag217.xml"/><Relationship Id="rId3" Type="http://schemas.openxmlformats.org/officeDocument/2006/relationships/tags" Target="../tags/tag212.xml"/><Relationship Id="rId7" Type="http://schemas.openxmlformats.org/officeDocument/2006/relationships/tags" Target="../tags/tag216.xml"/><Relationship Id="rId12" Type="http://schemas.openxmlformats.org/officeDocument/2006/relationships/image" Target="../media/image1.jpeg"/><Relationship Id="rId2" Type="http://schemas.openxmlformats.org/officeDocument/2006/relationships/tags" Target="../tags/tag211.xml"/><Relationship Id="rId1" Type="http://schemas.openxmlformats.org/officeDocument/2006/relationships/tags" Target="../tags/tag210.xml"/><Relationship Id="rId6" Type="http://schemas.openxmlformats.org/officeDocument/2006/relationships/tags" Target="../tags/tag215.xml"/><Relationship Id="rId11" Type="http://schemas.openxmlformats.org/officeDocument/2006/relationships/notesSlide" Target="../notesSlides/notesSlide25.xml"/><Relationship Id="rId5" Type="http://schemas.openxmlformats.org/officeDocument/2006/relationships/tags" Target="../tags/tag214.xml"/><Relationship Id="rId10" Type="http://schemas.openxmlformats.org/officeDocument/2006/relationships/slideLayout" Target="../slideLayouts/slideLayout2.xml"/><Relationship Id="rId4" Type="http://schemas.openxmlformats.org/officeDocument/2006/relationships/tags" Target="../tags/tag213.xml"/><Relationship Id="rId9" Type="http://schemas.openxmlformats.org/officeDocument/2006/relationships/tags" Target="../tags/tag218.xml"/></Relationships>
</file>

<file path=ppt/slides/_rels/slide26.xml.rels><?xml version="1.0" encoding="UTF-8" standalone="yes"?>
<Relationships xmlns="http://schemas.openxmlformats.org/package/2006/relationships"><Relationship Id="rId8" Type="http://schemas.openxmlformats.org/officeDocument/2006/relationships/tags" Target="../tags/tag226.xml"/><Relationship Id="rId3" Type="http://schemas.openxmlformats.org/officeDocument/2006/relationships/tags" Target="../tags/tag221.xml"/><Relationship Id="rId7" Type="http://schemas.openxmlformats.org/officeDocument/2006/relationships/tags" Target="../tags/tag225.xml"/><Relationship Id="rId12" Type="http://schemas.openxmlformats.org/officeDocument/2006/relationships/image" Target="../media/image1.jpeg"/><Relationship Id="rId2" Type="http://schemas.openxmlformats.org/officeDocument/2006/relationships/tags" Target="../tags/tag220.xml"/><Relationship Id="rId1" Type="http://schemas.openxmlformats.org/officeDocument/2006/relationships/tags" Target="../tags/tag219.xml"/><Relationship Id="rId6" Type="http://schemas.openxmlformats.org/officeDocument/2006/relationships/tags" Target="../tags/tag224.xml"/><Relationship Id="rId11" Type="http://schemas.openxmlformats.org/officeDocument/2006/relationships/notesSlide" Target="../notesSlides/notesSlide26.xml"/><Relationship Id="rId5" Type="http://schemas.openxmlformats.org/officeDocument/2006/relationships/tags" Target="../tags/tag223.xml"/><Relationship Id="rId10" Type="http://schemas.openxmlformats.org/officeDocument/2006/relationships/slideLayout" Target="../slideLayouts/slideLayout2.xml"/><Relationship Id="rId4" Type="http://schemas.openxmlformats.org/officeDocument/2006/relationships/tags" Target="../tags/tag222.xml"/><Relationship Id="rId9" Type="http://schemas.openxmlformats.org/officeDocument/2006/relationships/tags" Target="../tags/tag227.xml"/></Relationships>
</file>

<file path=ppt/slides/_rels/slide27.xml.rels><?xml version="1.0" encoding="UTF-8" standalone="yes"?>
<Relationships xmlns="http://schemas.openxmlformats.org/package/2006/relationships"><Relationship Id="rId8" Type="http://schemas.openxmlformats.org/officeDocument/2006/relationships/tags" Target="../tags/tag235.xml"/><Relationship Id="rId3" Type="http://schemas.openxmlformats.org/officeDocument/2006/relationships/tags" Target="../tags/tag230.xml"/><Relationship Id="rId7" Type="http://schemas.openxmlformats.org/officeDocument/2006/relationships/tags" Target="../tags/tag234.xml"/><Relationship Id="rId12" Type="http://schemas.openxmlformats.org/officeDocument/2006/relationships/image" Target="../media/image1.jpeg"/><Relationship Id="rId2" Type="http://schemas.openxmlformats.org/officeDocument/2006/relationships/tags" Target="../tags/tag229.xml"/><Relationship Id="rId1" Type="http://schemas.openxmlformats.org/officeDocument/2006/relationships/tags" Target="../tags/tag228.xml"/><Relationship Id="rId6" Type="http://schemas.openxmlformats.org/officeDocument/2006/relationships/tags" Target="../tags/tag233.xml"/><Relationship Id="rId11" Type="http://schemas.openxmlformats.org/officeDocument/2006/relationships/notesSlide" Target="../notesSlides/notesSlide27.xml"/><Relationship Id="rId5" Type="http://schemas.openxmlformats.org/officeDocument/2006/relationships/tags" Target="../tags/tag232.xml"/><Relationship Id="rId10" Type="http://schemas.openxmlformats.org/officeDocument/2006/relationships/slideLayout" Target="../slideLayouts/slideLayout2.xml"/><Relationship Id="rId4" Type="http://schemas.openxmlformats.org/officeDocument/2006/relationships/tags" Target="../tags/tag231.xml"/><Relationship Id="rId9" Type="http://schemas.openxmlformats.org/officeDocument/2006/relationships/tags" Target="../tags/tag236.xml"/></Relationships>
</file>

<file path=ppt/slides/_rels/slide28.xml.rels><?xml version="1.0" encoding="UTF-8" standalone="yes"?>
<Relationships xmlns="http://schemas.openxmlformats.org/package/2006/relationships"><Relationship Id="rId8" Type="http://schemas.openxmlformats.org/officeDocument/2006/relationships/notesSlide" Target="../notesSlides/notesSlide28.xml"/><Relationship Id="rId3" Type="http://schemas.openxmlformats.org/officeDocument/2006/relationships/tags" Target="../tags/tag239.xml"/><Relationship Id="rId7" Type="http://schemas.openxmlformats.org/officeDocument/2006/relationships/slideLayout" Target="../slideLayouts/slideLayout2.xml"/><Relationship Id="rId2" Type="http://schemas.openxmlformats.org/officeDocument/2006/relationships/tags" Target="../tags/tag238.xml"/><Relationship Id="rId1" Type="http://schemas.openxmlformats.org/officeDocument/2006/relationships/tags" Target="../tags/tag237.xml"/><Relationship Id="rId6" Type="http://schemas.openxmlformats.org/officeDocument/2006/relationships/tags" Target="../tags/tag242.xml"/><Relationship Id="rId5" Type="http://schemas.openxmlformats.org/officeDocument/2006/relationships/tags" Target="../tags/tag241.xml"/><Relationship Id="rId4" Type="http://schemas.openxmlformats.org/officeDocument/2006/relationships/tags" Target="../tags/tag240.xml"/><Relationship Id="rId9" Type="http://schemas.openxmlformats.org/officeDocument/2006/relationships/image" Target="../media/image1.jpeg"/></Relationships>
</file>

<file path=ppt/slides/_rels/slide29.xml.rels><?xml version="1.0" encoding="UTF-8" standalone="yes"?>
<Relationships xmlns="http://schemas.openxmlformats.org/package/2006/relationships"><Relationship Id="rId8" Type="http://schemas.openxmlformats.org/officeDocument/2006/relationships/tags" Target="../tags/tag250.xml"/><Relationship Id="rId3" Type="http://schemas.openxmlformats.org/officeDocument/2006/relationships/tags" Target="../tags/tag245.xml"/><Relationship Id="rId7" Type="http://schemas.openxmlformats.org/officeDocument/2006/relationships/tags" Target="../tags/tag249.xml"/><Relationship Id="rId12" Type="http://schemas.openxmlformats.org/officeDocument/2006/relationships/image" Target="../media/image1.jpeg"/><Relationship Id="rId2" Type="http://schemas.openxmlformats.org/officeDocument/2006/relationships/tags" Target="../tags/tag244.xml"/><Relationship Id="rId1" Type="http://schemas.openxmlformats.org/officeDocument/2006/relationships/tags" Target="../tags/tag243.xml"/><Relationship Id="rId6" Type="http://schemas.openxmlformats.org/officeDocument/2006/relationships/tags" Target="../tags/tag248.xml"/><Relationship Id="rId11" Type="http://schemas.openxmlformats.org/officeDocument/2006/relationships/notesSlide" Target="../notesSlides/notesSlide29.xml"/><Relationship Id="rId5" Type="http://schemas.openxmlformats.org/officeDocument/2006/relationships/tags" Target="../tags/tag247.xml"/><Relationship Id="rId10" Type="http://schemas.openxmlformats.org/officeDocument/2006/relationships/slideLayout" Target="../slideLayouts/slideLayout2.xml"/><Relationship Id="rId4" Type="http://schemas.openxmlformats.org/officeDocument/2006/relationships/tags" Target="../tags/tag246.xml"/><Relationship Id="rId9" Type="http://schemas.openxmlformats.org/officeDocument/2006/relationships/tags" Target="../tags/tag251.xml"/></Relationships>
</file>

<file path=ppt/slides/_rels/slide3.xml.rels><?xml version="1.0" encoding="UTF-8" standalone="yes"?>
<Relationships xmlns="http://schemas.openxmlformats.org/package/2006/relationships"><Relationship Id="rId8" Type="http://schemas.openxmlformats.org/officeDocument/2006/relationships/tags" Target="../tags/tag26.xml"/><Relationship Id="rId13" Type="http://schemas.openxmlformats.org/officeDocument/2006/relationships/image" Target="../media/image1.jpeg"/><Relationship Id="rId3" Type="http://schemas.openxmlformats.org/officeDocument/2006/relationships/tags" Target="../tags/tag21.xml"/><Relationship Id="rId7" Type="http://schemas.openxmlformats.org/officeDocument/2006/relationships/tags" Target="../tags/tag25.xml"/><Relationship Id="rId12" Type="http://schemas.openxmlformats.org/officeDocument/2006/relationships/notesSlide" Target="../notesSlides/notesSlide3.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tags" Target="../tags/tag24.xml"/><Relationship Id="rId11" Type="http://schemas.openxmlformats.org/officeDocument/2006/relationships/slideLayout" Target="../slideLayouts/slideLayout2.xml"/><Relationship Id="rId5" Type="http://schemas.openxmlformats.org/officeDocument/2006/relationships/tags" Target="../tags/tag23.xml"/><Relationship Id="rId10" Type="http://schemas.openxmlformats.org/officeDocument/2006/relationships/tags" Target="../tags/tag28.xml"/><Relationship Id="rId4" Type="http://schemas.openxmlformats.org/officeDocument/2006/relationships/tags" Target="../tags/tag22.xml"/><Relationship Id="rId9" Type="http://schemas.openxmlformats.org/officeDocument/2006/relationships/tags" Target="../tags/tag27.xml"/></Relationships>
</file>

<file path=ppt/slides/_rels/slide30.xml.rels><?xml version="1.0" encoding="UTF-8" standalone="yes"?>
<Relationships xmlns="http://schemas.openxmlformats.org/package/2006/relationships"><Relationship Id="rId8" Type="http://schemas.openxmlformats.org/officeDocument/2006/relationships/tags" Target="../tags/tag259.xml"/><Relationship Id="rId3" Type="http://schemas.openxmlformats.org/officeDocument/2006/relationships/tags" Target="../tags/tag254.xml"/><Relationship Id="rId7" Type="http://schemas.openxmlformats.org/officeDocument/2006/relationships/tags" Target="../tags/tag258.xml"/><Relationship Id="rId12" Type="http://schemas.openxmlformats.org/officeDocument/2006/relationships/image" Target="../media/image1.jpeg"/><Relationship Id="rId2" Type="http://schemas.openxmlformats.org/officeDocument/2006/relationships/tags" Target="../tags/tag253.xml"/><Relationship Id="rId1" Type="http://schemas.openxmlformats.org/officeDocument/2006/relationships/tags" Target="../tags/tag252.xml"/><Relationship Id="rId6" Type="http://schemas.openxmlformats.org/officeDocument/2006/relationships/tags" Target="../tags/tag257.xml"/><Relationship Id="rId11" Type="http://schemas.openxmlformats.org/officeDocument/2006/relationships/notesSlide" Target="../notesSlides/notesSlide30.xml"/><Relationship Id="rId5" Type="http://schemas.openxmlformats.org/officeDocument/2006/relationships/tags" Target="../tags/tag256.xml"/><Relationship Id="rId10" Type="http://schemas.openxmlformats.org/officeDocument/2006/relationships/slideLayout" Target="../slideLayouts/slideLayout2.xml"/><Relationship Id="rId4" Type="http://schemas.openxmlformats.org/officeDocument/2006/relationships/tags" Target="../tags/tag255.xml"/><Relationship Id="rId9" Type="http://schemas.openxmlformats.org/officeDocument/2006/relationships/tags" Target="../tags/tag260.xml"/></Relationships>
</file>

<file path=ppt/slides/_rels/slide31.xml.rels><?xml version="1.0" encoding="UTF-8" standalone="yes"?>
<Relationships xmlns="http://schemas.openxmlformats.org/package/2006/relationships"><Relationship Id="rId8" Type="http://schemas.openxmlformats.org/officeDocument/2006/relationships/tags" Target="../tags/tag268.xml"/><Relationship Id="rId3" Type="http://schemas.openxmlformats.org/officeDocument/2006/relationships/tags" Target="../tags/tag263.xml"/><Relationship Id="rId7" Type="http://schemas.openxmlformats.org/officeDocument/2006/relationships/tags" Target="../tags/tag267.xml"/><Relationship Id="rId12" Type="http://schemas.openxmlformats.org/officeDocument/2006/relationships/image" Target="../media/image1.jpeg"/><Relationship Id="rId2" Type="http://schemas.openxmlformats.org/officeDocument/2006/relationships/tags" Target="../tags/tag262.xml"/><Relationship Id="rId1" Type="http://schemas.openxmlformats.org/officeDocument/2006/relationships/tags" Target="../tags/tag261.xml"/><Relationship Id="rId6" Type="http://schemas.openxmlformats.org/officeDocument/2006/relationships/tags" Target="../tags/tag266.xml"/><Relationship Id="rId11" Type="http://schemas.openxmlformats.org/officeDocument/2006/relationships/notesSlide" Target="../notesSlides/notesSlide31.xml"/><Relationship Id="rId5" Type="http://schemas.openxmlformats.org/officeDocument/2006/relationships/tags" Target="../tags/tag265.xml"/><Relationship Id="rId10" Type="http://schemas.openxmlformats.org/officeDocument/2006/relationships/slideLayout" Target="../slideLayouts/slideLayout2.xml"/><Relationship Id="rId4" Type="http://schemas.openxmlformats.org/officeDocument/2006/relationships/tags" Target="../tags/tag264.xml"/><Relationship Id="rId9" Type="http://schemas.openxmlformats.org/officeDocument/2006/relationships/tags" Target="../tags/tag269.xml"/></Relationships>
</file>

<file path=ppt/slides/_rels/slide32.xml.rels><?xml version="1.0" encoding="UTF-8" standalone="yes"?>
<Relationships xmlns="http://schemas.openxmlformats.org/package/2006/relationships"><Relationship Id="rId8" Type="http://schemas.openxmlformats.org/officeDocument/2006/relationships/tags" Target="../tags/tag277.xml"/><Relationship Id="rId3" Type="http://schemas.openxmlformats.org/officeDocument/2006/relationships/tags" Target="../tags/tag272.xml"/><Relationship Id="rId7" Type="http://schemas.openxmlformats.org/officeDocument/2006/relationships/tags" Target="../tags/tag276.xml"/><Relationship Id="rId12" Type="http://schemas.openxmlformats.org/officeDocument/2006/relationships/image" Target="../media/image1.jpeg"/><Relationship Id="rId2" Type="http://schemas.openxmlformats.org/officeDocument/2006/relationships/tags" Target="../tags/tag271.xml"/><Relationship Id="rId1" Type="http://schemas.openxmlformats.org/officeDocument/2006/relationships/tags" Target="../tags/tag270.xml"/><Relationship Id="rId6" Type="http://schemas.openxmlformats.org/officeDocument/2006/relationships/tags" Target="../tags/tag275.xml"/><Relationship Id="rId11" Type="http://schemas.openxmlformats.org/officeDocument/2006/relationships/notesSlide" Target="../notesSlides/notesSlide32.xml"/><Relationship Id="rId5" Type="http://schemas.openxmlformats.org/officeDocument/2006/relationships/tags" Target="../tags/tag274.xml"/><Relationship Id="rId10" Type="http://schemas.openxmlformats.org/officeDocument/2006/relationships/slideLayout" Target="../slideLayouts/slideLayout2.xml"/><Relationship Id="rId4" Type="http://schemas.openxmlformats.org/officeDocument/2006/relationships/tags" Target="../tags/tag273.xml"/><Relationship Id="rId9" Type="http://schemas.openxmlformats.org/officeDocument/2006/relationships/tags" Target="../tags/tag278.xml"/></Relationships>
</file>

<file path=ppt/slides/_rels/slide33.xml.rels><?xml version="1.0" encoding="UTF-8" standalone="yes"?>
<Relationships xmlns="http://schemas.openxmlformats.org/package/2006/relationships"><Relationship Id="rId8" Type="http://schemas.openxmlformats.org/officeDocument/2006/relationships/notesSlide" Target="../notesSlides/notesSlide33.xml"/><Relationship Id="rId3" Type="http://schemas.openxmlformats.org/officeDocument/2006/relationships/tags" Target="../tags/tag281.xml"/><Relationship Id="rId7" Type="http://schemas.openxmlformats.org/officeDocument/2006/relationships/slideLayout" Target="../slideLayouts/slideLayout2.xml"/><Relationship Id="rId2" Type="http://schemas.openxmlformats.org/officeDocument/2006/relationships/tags" Target="../tags/tag280.xml"/><Relationship Id="rId1" Type="http://schemas.openxmlformats.org/officeDocument/2006/relationships/tags" Target="../tags/tag279.xml"/><Relationship Id="rId6" Type="http://schemas.openxmlformats.org/officeDocument/2006/relationships/tags" Target="../tags/tag284.xml"/><Relationship Id="rId5" Type="http://schemas.openxmlformats.org/officeDocument/2006/relationships/tags" Target="../tags/tag283.xml"/><Relationship Id="rId4" Type="http://schemas.openxmlformats.org/officeDocument/2006/relationships/tags" Target="../tags/tag282.xml"/><Relationship Id="rId9" Type="http://schemas.openxmlformats.org/officeDocument/2006/relationships/image" Target="../media/image1.jpeg"/></Relationships>
</file>

<file path=ppt/slides/_rels/slide34.xml.rels><?xml version="1.0" encoding="UTF-8" standalone="yes"?>
<Relationships xmlns="http://schemas.openxmlformats.org/package/2006/relationships"><Relationship Id="rId8" Type="http://schemas.openxmlformats.org/officeDocument/2006/relationships/tags" Target="../tags/tag292.xml"/><Relationship Id="rId3" Type="http://schemas.openxmlformats.org/officeDocument/2006/relationships/tags" Target="../tags/tag287.xml"/><Relationship Id="rId7" Type="http://schemas.openxmlformats.org/officeDocument/2006/relationships/tags" Target="../tags/tag291.xml"/><Relationship Id="rId12" Type="http://schemas.openxmlformats.org/officeDocument/2006/relationships/image" Target="../media/image1.jpeg"/><Relationship Id="rId2" Type="http://schemas.openxmlformats.org/officeDocument/2006/relationships/tags" Target="../tags/tag286.xml"/><Relationship Id="rId1" Type="http://schemas.openxmlformats.org/officeDocument/2006/relationships/tags" Target="../tags/tag285.xml"/><Relationship Id="rId6" Type="http://schemas.openxmlformats.org/officeDocument/2006/relationships/tags" Target="../tags/tag290.xml"/><Relationship Id="rId11" Type="http://schemas.openxmlformats.org/officeDocument/2006/relationships/notesSlide" Target="../notesSlides/notesSlide34.xml"/><Relationship Id="rId5" Type="http://schemas.openxmlformats.org/officeDocument/2006/relationships/tags" Target="../tags/tag289.xml"/><Relationship Id="rId10" Type="http://schemas.openxmlformats.org/officeDocument/2006/relationships/slideLayout" Target="../slideLayouts/slideLayout2.xml"/><Relationship Id="rId4" Type="http://schemas.openxmlformats.org/officeDocument/2006/relationships/tags" Target="../tags/tag288.xml"/><Relationship Id="rId9" Type="http://schemas.openxmlformats.org/officeDocument/2006/relationships/tags" Target="../tags/tag293.xml"/></Relationships>
</file>

<file path=ppt/slides/_rels/slide35.xml.rels><?xml version="1.0" encoding="UTF-8" standalone="yes"?>
<Relationships xmlns="http://schemas.openxmlformats.org/package/2006/relationships"><Relationship Id="rId8" Type="http://schemas.openxmlformats.org/officeDocument/2006/relationships/tags" Target="../tags/tag301.xml"/><Relationship Id="rId3" Type="http://schemas.openxmlformats.org/officeDocument/2006/relationships/tags" Target="../tags/tag296.xml"/><Relationship Id="rId7" Type="http://schemas.openxmlformats.org/officeDocument/2006/relationships/tags" Target="../tags/tag300.xml"/><Relationship Id="rId12" Type="http://schemas.openxmlformats.org/officeDocument/2006/relationships/image" Target="../media/image1.jpeg"/><Relationship Id="rId2" Type="http://schemas.openxmlformats.org/officeDocument/2006/relationships/tags" Target="../tags/tag295.xml"/><Relationship Id="rId1" Type="http://schemas.openxmlformats.org/officeDocument/2006/relationships/tags" Target="../tags/tag294.xml"/><Relationship Id="rId6" Type="http://schemas.openxmlformats.org/officeDocument/2006/relationships/tags" Target="../tags/tag299.xml"/><Relationship Id="rId11" Type="http://schemas.openxmlformats.org/officeDocument/2006/relationships/notesSlide" Target="../notesSlides/notesSlide35.xml"/><Relationship Id="rId5" Type="http://schemas.openxmlformats.org/officeDocument/2006/relationships/tags" Target="../tags/tag298.xml"/><Relationship Id="rId10" Type="http://schemas.openxmlformats.org/officeDocument/2006/relationships/slideLayout" Target="../slideLayouts/slideLayout2.xml"/><Relationship Id="rId4" Type="http://schemas.openxmlformats.org/officeDocument/2006/relationships/tags" Target="../tags/tag297.xml"/><Relationship Id="rId9" Type="http://schemas.openxmlformats.org/officeDocument/2006/relationships/tags" Target="../tags/tag302.xml"/></Relationships>
</file>

<file path=ppt/slides/_rels/slide36.xml.rels><?xml version="1.0" encoding="UTF-8" standalone="yes"?>
<Relationships xmlns="http://schemas.openxmlformats.org/package/2006/relationships"><Relationship Id="rId8" Type="http://schemas.openxmlformats.org/officeDocument/2006/relationships/tags" Target="../tags/tag310.xml"/><Relationship Id="rId3" Type="http://schemas.openxmlformats.org/officeDocument/2006/relationships/tags" Target="../tags/tag305.xml"/><Relationship Id="rId7" Type="http://schemas.openxmlformats.org/officeDocument/2006/relationships/tags" Target="../tags/tag309.xml"/><Relationship Id="rId12" Type="http://schemas.openxmlformats.org/officeDocument/2006/relationships/image" Target="../media/image1.jpeg"/><Relationship Id="rId2" Type="http://schemas.openxmlformats.org/officeDocument/2006/relationships/tags" Target="../tags/tag304.xml"/><Relationship Id="rId1" Type="http://schemas.openxmlformats.org/officeDocument/2006/relationships/tags" Target="../tags/tag303.xml"/><Relationship Id="rId6" Type="http://schemas.openxmlformats.org/officeDocument/2006/relationships/tags" Target="../tags/tag308.xml"/><Relationship Id="rId11" Type="http://schemas.openxmlformats.org/officeDocument/2006/relationships/notesSlide" Target="../notesSlides/notesSlide36.xml"/><Relationship Id="rId5" Type="http://schemas.openxmlformats.org/officeDocument/2006/relationships/tags" Target="../tags/tag307.xml"/><Relationship Id="rId10" Type="http://schemas.openxmlformats.org/officeDocument/2006/relationships/slideLayout" Target="../slideLayouts/slideLayout2.xml"/><Relationship Id="rId4" Type="http://schemas.openxmlformats.org/officeDocument/2006/relationships/tags" Target="../tags/tag306.xml"/><Relationship Id="rId9" Type="http://schemas.openxmlformats.org/officeDocument/2006/relationships/tags" Target="../tags/tag311.xml"/></Relationships>
</file>

<file path=ppt/slides/_rels/slide37.xml.rels><?xml version="1.0" encoding="UTF-8" standalone="yes"?>
<Relationships xmlns="http://schemas.openxmlformats.org/package/2006/relationships"><Relationship Id="rId8" Type="http://schemas.openxmlformats.org/officeDocument/2006/relationships/notesSlide" Target="../notesSlides/notesSlide37.xml"/><Relationship Id="rId3" Type="http://schemas.openxmlformats.org/officeDocument/2006/relationships/tags" Target="../tags/tag314.xml"/><Relationship Id="rId7" Type="http://schemas.openxmlformats.org/officeDocument/2006/relationships/slideLayout" Target="../slideLayouts/slideLayout2.xml"/><Relationship Id="rId2" Type="http://schemas.openxmlformats.org/officeDocument/2006/relationships/tags" Target="../tags/tag313.xml"/><Relationship Id="rId1" Type="http://schemas.openxmlformats.org/officeDocument/2006/relationships/tags" Target="../tags/tag312.xml"/><Relationship Id="rId6" Type="http://schemas.openxmlformats.org/officeDocument/2006/relationships/tags" Target="../tags/tag317.xml"/><Relationship Id="rId5" Type="http://schemas.openxmlformats.org/officeDocument/2006/relationships/tags" Target="../tags/tag316.xml"/><Relationship Id="rId4" Type="http://schemas.openxmlformats.org/officeDocument/2006/relationships/tags" Target="../tags/tag315.xml"/><Relationship Id="rId9" Type="http://schemas.openxmlformats.org/officeDocument/2006/relationships/image" Target="../media/image1.jpeg"/></Relationships>
</file>

<file path=ppt/slides/_rels/slide38.xml.rels><?xml version="1.0" encoding="UTF-8" standalone="yes"?>
<Relationships xmlns="http://schemas.openxmlformats.org/package/2006/relationships"><Relationship Id="rId8" Type="http://schemas.openxmlformats.org/officeDocument/2006/relationships/tags" Target="../tags/tag325.xml"/><Relationship Id="rId3" Type="http://schemas.openxmlformats.org/officeDocument/2006/relationships/tags" Target="../tags/tag320.xml"/><Relationship Id="rId7" Type="http://schemas.openxmlformats.org/officeDocument/2006/relationships/tags" Target="../tags/tag324.xml"/><Relationship Id="rId12" Type="http://schemas.openxmlformats.org/officeDocument/2006/relationships/image" Target="../media/image1.jpeg"/><Relationship Id="rId2" Type="http://schemas.openxmlformats.org/officeDocument/2006/relationships/tags" Target="../tags/tag319.xml"/><Relationship Id="rId1" Type="http://schemas.openxmlformats.org/officeDocument/2006/relationships/tags" Target="../tags/tag318.xml"/><Relationship Id="rId6" Type="http://schemas.openxmlformats.org/officeDocument/2006/relationships/tags" Target="../tags/tag323.xml"/><Relationship Id="rId11" Type="http://schemas.openxmlformats.org/officeDocument/2006/relationships/notesSlide" Target="../notesSlides/notesSlide38.xml"/><Relationship Id="rId5" Type="http://schemas.openxmlformats.org/officeDocument/2006/relationships/tags" Target="../tags/tag322.xml"/><Relationship Id="rId10" Type="http://schemas.openxmlformats.org/officeDocument/2006/relationships/slideLayout" Target="../slideLayouts/slideLayout2.xml"/><Relationship Id="rId4" Type="http://schemas.openxmlformats.org/officeDocument/2006/relationships/tags" Target="../tags/tag321.xml"/><Relationship Id="rId9" Type="http://schemas.openxmlformats.org/officeDocument/2006/relationships/tags" Target="../tags/tag326.xml"/></Relationships>
</file>

<file path=ppt/slides/_rels/slide39.xml.rels><?xml version="1.0" encoding="UTF-8" standalone="yes"?>
<Relationships xmlns="http://schemas.openxmlformats.org/package/2006/relationships"><Relationship Id="rId8" Type="http://schemas.openxmlformats.org/officeDocument/2006/relationships/tags" Target="../tags/tag334.xml"/><Relationship Id="rId13" Type="http://schemas.openxmlformats.org/officeDocument/2006/relationships/image" Target="../media/image1.jpeg"/><Relationship Id="rId3" Type="http://schemas.openxmlformats.org/officeDocument/2006/relationships/tags" Target="../tags/tag329.xml"/><Relationship Id="rId7" Type="http://schemas.openxmlformats.org/officeDocument/2006/relationships/tags" Target="../tags/tag333.xml"/><Relationship Id="rId12" Type="http://schemas.openxmlformats.org/officeDocument/2006/relationships/notesSlide" Target="../notesSlides/notesSlide39.xml"/><Relationship Id="rId2" Type="http://schemas.openxmlformats.org/officeDocument/2006/relationships/tags" Target="../tags/tag328.xml"/><Relationship Id="rId1" Type="http://schemas.openxmlformats.org/officeDocument/2006/relationships/tags" Target="../tags/tag327.xml"/><Relationship Id="rId6" Type="http://schemas.openxmlformats.org/officeDocument/2006/relationships/tags" Target="../tags/tag332.xml"/><Relationship Id="rId11" Type="http://schemas.openxmlformats.org/officeDocument/2006/relationships/slideLayout" Target="../slideLayouts/slideLayout2.xml"/><Relationship Id="rId5" Type="http://schemas.openxmlformats.org/officeDocument/2006/relationships/tags" Target="../tags/tag331.xml"/><Relationship Id="rId10" Type="http://schemas.openxmlformats.org/officeDocument/2006/relationships/tags" Target="../tags/tag336.xml"/><Relationship Id="rId4" Type="http://schemas.openxmlformats.org/officeDocument/2006/relationships/tags" Target="../tags/tag330.xml"/><Relationship Id="rId9" Type="http://schemas.openxmlformats.org/officeDocument/2006/relationships/tags" Target="../tags/tag335.xml"/></Relationships>
</file>

<file path=ppt/slides/_rels/slide4.xml.rels><?xml version="1.0" encoding="UTF-8" standalone="yes"?>
<Relationships xmlns="http://schemas.openxmlformats.org/package/2006/relationships"><Relationship Id="rId8" Type="http://schemas.openxmlformats.org/officeDocument/2006/relationships/notesSlide" Target="../notesSlides/notesSlide4.xml"/><Relationship Id="rId3" Type="http://schemas.openxmlformats.org/officeDocument/2006/relationships/tags" Target="../tags/tag31.xml"/><Relationship Id="rId7" Type="http://schemas.openxmlformats.org/officeDocument/2006/relationships/slideLayout" Target="../slideLayouts/slideLayout2.xm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tags" Target="../tags/tag34.xml"/><Relationship Id="rId5" Type="http://schemas.openxmlformats.org/officeDocument/2006/relationships/tags" Target="../tags/tag33.xml"/><Relationship Id="rId4" Type="http://schemas.openxmlformats.org/officeDocument/2006/relationships/tags" Target="../tags/tag32.xml"/><Relationship Id="rId9" Type="http://schemas.openxmlformats.org/officeDocument/2006/relationships/image" Target="../media/image1.jpeg"/></Relationships>
</file>

<file path=ppt/slides/_rels/slide40.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339.xml"/><Relationship Id="rId7" Type="http://schemas.openxmlformats.org/officeDocument/2006/relationships/notesSlide" Target="../notesSlides/notesSlide40.xml"/><Relationship Id="rId2" Type="http://schemas.openxmlformats.org/officeDocument/2006/relationships/tags" Target="../tags/tag338.xml"/><Relationship Id="rId1" Type="http://schemas.openxmlformats.org/officeDocument/2006/relationships/tags" Target="../tags/tag337.xml"/><Relationship Id="rId6" Type="http://schemas.openxmlformats.org/officeDocument/2006/relationships/slideLayout" Target="../slideLayouts/slideLayout2.xml"/><Relationship Id="rId5" Type="http://schemas.openxmlformats.org/officeDocument/2006/relationships/tags" Target="../tags/tag341.xml"/><Relationship Id="rId4" Type="http://schemas.openxmlformats.org/officeDocument/2006/relationships/tags" Target="../tags/tag340.xml"/></Relationships>
</file>

<file path=ppt/slides/_rels/slide5.xml.rels><?xml version="1.0" encoding="UTF-8" standalone="yes"?>
<Relationships xmlns="http://schemas.openxmlformats.org/package/2006/relationships"><Relationship Id="rId8" Type="http://schemas.openxmlformats.org/officeDocument/2006/relationships/tags" Target="../tags/tag42.xml"/><Relationship Id="rId3" Type="http://schemas.openxmlformats.org/officeDocument/2006/relationships/tags" Target="../tags/tag37.xml"/><Relationship Id="rId7" Type="http://schemas.openxmlformats.org/officeDocument/2006/relationships/tags" Target="../tags/tag41.xml"/><Relationship Id="rId12" Type="http://schemas.openxmlformats.org/officeDocument/2006/relationships/image" Target="../media/image1.jpeg"/><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tags" Target="../tags/tag40.xml"/><Relationship Id="rId11" Type="http://schemas.openxmlformats.org/officeDocument/2006/relationships/notesSlide" Target="../notesSlides/notesSlide5.xml"/><Relationship Id="rId5" Type="http://schemas.openxmlformats.org/officeDocument/2006/relationships/tags" Target="../tags/tag39.xml"/><Relationship Id="rId10" Type="http://schemas.openxmlformats.org/officeDocument/2006/relationships/slideLayout" Target="../slideLayouts/slideLayout2.xml"/><Relationship Id="rId4" Type="http://schemas.openxmlformats.org/officeDocument/2006/relationships/tags" Target="../tags/tag38.xml"/><Relationship Id="rId9" Type="http://schemas.openxmlformats.org/officeDocument/2006/relationships/tags" Target="../tags/tag43.xml"/></Relationships>
</file>

<file path=ppt/slides/_rels/slide6.xml.rels><?xml version="1.0" encoding="UTF-8" standalone="yes"?>
<Relationships xmlns="http://schemas.openxmlformats.org/package/2006/relationships"><Relationship Id="rId8" Type="http://schemas.openxmlformats.org/officeDocument/2006/relationships/tags" Target="../tags/tag51.xml"/><Relationship Id="rId13" Type="http://schemas.openxmlformats.org/officeDocument/2006/relationships/notesSlide" Target="../notesSlides/notesSlide6.xml"/><Relationship Id="rId3" Type="http://schemas.openxmlformats.org/officeDocument/2006/relationships/tags" Target="../tags/tag46.xml"/><Relationship Id="rId7" Type="http://schemas.openxmlformats.org/officeDocument/2006/relationships/tags" Target="../tags/tag50.xml"/><Relationship Id="rId12" Type="http://schemas.openxmlformats.org/officeDocument/2006/relationships/slideLayout" Target="../slideLayouts/slideLayout2.xml"/><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tags" Target="../tags/tag49.xml"/><Relationship Id="rId11" Type="http://schemas.openxmlformats.org/officeDocument/2006/relationships/tags" Target="../tags/tag54.xml"/><Relationship Id="rId5" Type="http://schemas.openxmlformats.org/officeDocument/2006/relationships/tags" Target="../tags/tag48.xml"/><Relationship Id="rId10" Type="http://schemas.openxmlformats.org/officeDocument/2006/relationships/tags" Target="../tags/tag53.xml"/><Relationship Id="rId4" Type="http://schemas.openxmlformats.org/officeDocument/2006/relationships/tags" Target="../tags/tag47.xml"/><Relationship Id="rId9" Type="http://schemas.openxmlformats.org/officeDocument/2006/relationships/tags" Target="../tags/tag52.xml"/><Relationship Id="rId14" Type="http://schemas.openxmlformats.org/officeDocument/2006/relationships/image" Target="../media/image1.jpeg"/></Relationships>
</file>

<file path=ppt/slides/_rels/slide7.xml.rels><?xml version="1.0" encoding="UTF-8" standalone="yes"?>
<Relationships xmlns="http://schemas.openxmlformats.org/package/2006/relationships"><Relationship Id="rId8" Type="http://schemas.openxmlformats.org/officeDocument/2006/relationships/tags" Target="../tags/tag62.xml"/><Relationship Id="rId13" Type="http://schemas.openxmlformats.org/officeDocument/2006/relationships/image" Target="../media/image1.jpeg"/><Relationship Id="rId3" Type="http://schemas.openxmlformats.org/officeDocument/2006/relationships/tags" Target="../tags/tag57.xml"/><Relationship Id="rId7" Type="http://schemas.openxmlformats.org/officeDocument/2006/relationships/tags" Target="../tags/tag61.xml"/><Relationship Id="rId12" Type="http://schemas.openxmlformats.org/officeDocument/2006/relationships/notesSlide" Target="../notesSlides/notesSlide7.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tags" Target="../tags/tag60.xml"/><Relationship Id="rId11" Type="http://schemas.openxmlformats.org/officeDocument/2006/relationships/slideLayout" Target="../slideLayouts/slideLayout2.xml"/><Relationship Id="rId5" Type="http://schemas.openxmlformats.org/officeDocument/2006/relationships/tags" Target="../tags/tag59.xml"/><Relationship Id="rId10" Type="http://schemas.openxmlformats.org/officeDocument/2006/relationships/tags" Target="../tags/tag64.xml"/><Relationship Id="rId4" Type="http://schemas.openxmlformats.org/officeDocument/2006/relationships/tags" Target="../tags/tag58.xml"/><Relationship Id="rId9" Type="http://schemas.openxmlformats.org/officeDocument/2006/relationships/tags" Target="../tags/tag63.xml"/></Relationships>
</file>

<file path=ppt/slides/_rels/slide8.xml.rels><?xml version="1.0" encoding="UTF-8" standalone="yes"?>
<Relationships xmlns="http://schemas.openxmlformats.org/package/2006/relationships"><Relationship Id="rId8" Type="http://schemas.openxmlformats.org/officeDocument/2006/relationships/tags" Target="../tags/tag72.xml"/><Relationship Id="rId3" Type="http://schemas.openxmlformats.org/officeDocument/2006/relationships/tags" Target="../tags/tag67.xml"/><Relationship Id="rId7" Type="http://schemas.openxmlformats.org/officeDocument/2006/relationships/tags" Target="../tags/tag71.xml"/><Relationship Id="rId12" Type="http://schemas.openxmlformats.org/officeDocument/2006/relationships/image" Target="../media/image1.jpeg"/><Relationship Id="rId2" Type="http://schemas.openxmlformats.org/officeDocument/2006/relationships/tags" Target="../tags/tag66.xml"/><Relationship Id="rId1" Type="http://schemas.openxmlformats.org/officeDocument/2006/relationships/tags" Target="../tags/tag65.xml"/><Relationship Id="rId6" Type="http://schemas.openxmlformats.org/officeDocument/2006/relationships/tags" Target="../tags/tag70.xml"/><Relationship Id="rId11" Type="http://schemas.openxmlformats.org/officeDocument/2006/relationships/notesSlide" Target="../notesSlides/notesSlide8.xml"/><Relationship Id="rId5" Type="http://schemas.openxmlformats.org/officeDocument/2006/relationships/tags" Target="../tags/tag69.xml"/><Relationship Id="rId10" Type="http://schemas.openxmlformats.org/officeDocument/2006/relationships/slideLayout" Target="../slideLayouts/slideLayout2.xml"/><Relationship Id="rId4" Type="http://schemas.openxmlformats.org/officeDocument/2006/relationships/tags" Target="../tags/tag68.xml"/><Relationship Id="rId9" Type="http://schemas.openxmlformats.org/officeDocument/2006/relationships/tags" Target="../tags/tag73.xml"/></Relationships>
</file>

<file path=ppt/slides/_rels/slide9.xml.rels><?xml version="1.0" encoding="UTF-8" standalone="yes"?>
<Relationships xmlns="http://schemas.openxmlformats.org/package/2006/relationships"><Relationship Id="rId8" Type="http://schemas.openxmlformats.org/officeDocument/2006/relationships/tags" Target="../tags/tag81.xml"/><Relationship Id="rId3" Type="http://schemas.openxmlformats.org/officeDocument/2006/relationships/tags" Target="../tags/tag76.xml"/><Relationship Id="rId7" Type="http://schemas.openxmlformats.org/officeDocument/2006/relationships/tags" Target="../tags/tag80.xml"/><Relationship Id="rId12" Type="http://schemas.openxmlformats.org/officeDocument/2006/relationships/image" Target="../media/image1.jpeg"/><Relationship Id="rId2" Type="http://schemas.openxmlformats.org/officeDocument/2006/relationships/tags" Target="../tags/tag75.xml"/><Relationship Id="rId1" Type="http://schemas.openxmlformats.org/officeDocument/2006/relationships/tags" Target="../tags/tag74.xml"/><Relationship Id="rId6" Type="http://schemas.openxmlformats.org/officeDocument/2006/relationships/tags" Target="../tags/tag79.xml"/><Relationship Id="rId11" Type="http://schemas.openxmlformats.org/officeDocument/2006/relationships/notesSlide" Target="../notesSlides/notesSlide9.xml"/><Relationship Id="rId5" Type="http://schemas.openxmlformats.org/officeDocument/2006/relationships/tags" Target="../tags/tag78.xml"/><Relationship Id="rId10" Type="http://schemas.openxmlformats.org/officeDocument/2006/relationships/slideLayout" Target="../slideLayouts/slideLayout2.xml"/><Relationship Id="rId4" Type="http://schemas.openxmlformats.org/officeDocument/2006/relationships/tags" Target="../tags/tag77.xml"/><Relationship Id="rId9" Type="http://schemas.openxmlformats.org/officeDocument/2006/relationships/tags" Target="../tags/tag8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
          <p:cNvSpPr txBox="1">
            <a:spLocks noChangeArrowheads="1"/>
          </p:cNvSpPr>
          <p:nvPr>
            <p:custDataLst>
              <p:tags r:id="rId1"/>
            </p:custDataLst>
          </p:nvPr>
        </p:nvSpPr>
        <p:spPr bwMode="auto">
          <a:xfrm>
            <a:off x="0" y="2133600"/>
            <a:ext cx="9144000" cy="762000"/>
          </a:xfrm>
          <a:prstGeom prst="rect">
            <a:avLst/>
          </a:prstGeom>
          <a:noFill/>
          <a:ln w="9525">
            <a:noFill/>
            <a:miter lim="800000"/>
            <a:headEnd/>
            <a:tailEnd/>
          </a:ln>
        </p:spPr>
        <p:txBody>
          <a:bodyPr>
            <a:spAutoFit/>
          </a:bodyPr>
          <a:lstStyle/>
          <a:p>
            <a:pPr>
              <a:spcBef>
                <a:spcPct val="50000"/>
              </a:spcBef>
            </a:pPr>
            <a:r>
              <a:rPr lang="fr-CA" sz="4400" b="1" dirty="0">
                <a:latin typeface="Tahoma" pitchFamily="34" charset="0"/>
              </a:rPr>
              <a:t>	</a:t>
            </a:r>
            <a:r>
              <a:rPr lang="fr-CA" sz="4400" b="1" dirty="0" smtClean="0">
                <a:latin typeface="Tahoma" pitchFamily="34" charset="0"/>
              </a:rPr>
              <a:t>2015 : quels enjeux?</a:t>
            </a:r>
            <a:endParaRPr lang="fr-FR" sz="4400" b="1" dirty="0">
              <a:latin typeface="Tahoma" pitchFamily="34" charset="0"/>
            </a:endParaRPr>
          </a:p>
        </p:txBody>
      </p:sp>
      <p:sp>
        <p:nvSpPr>
          <p:cNvPr id="2051" name="Rectangle 3"/>
          <p:cNvSpPr>
            <a:spLocks noChangeArrowheads="1"/>
          </p:cNvSpPr>
          <p:nvPr>
            <p:custDataLst>
              <p:tags r:id="rId2"/>
            </p:custDataLst>
          </p:nvPr>
        </p:nvSpPr>
        <p:spPr bwMode="auto">
          <a:xfrm>
            <a:off x="5003800" y="1052513"/>
            <a:ext cx="3744913"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2052" name="Rectangle 4"/>
          <p:cNvSpPr>
            <a:spLocks noChangeArrowheads="1"/>
          </p:cNvSpPr>
          <p:nvPr>
            <p:custDataLst>
              <p:tags r:id="rId3"/>
            </p:custDataLst>
          </p:nvPr>
        </p:nvSpPr>
        <p:spPr bwMode="auto">
          <a:xfrm>
            <a:off x="8388350" y="14128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2053" name="Rectangle 5"/>
          <p:cNvSpPr>
            <a:spLocks noChangeArrowheads="1"/>
          </p:cNvSpPr>
          <p:nvPr>
            <p:custDataLst>
              <p:tags r:id="rId4"/>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2054" name="Rectangle 6"/>
          <p:cNvSpPr>
            <a:spLocks noChangeArrowheads="1"/>
          </p:cNvSpPr>
          <p:nvPr>
            <p:custDataLst>
              <p:tags r:id="rId5"/>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2056" name="Rectangle 9"/>
          <p:cNvSpPr>
            <a:spLocks noChangeArrowheads="1"/>
          </p:cNvSpPr>
          <p:nvPr>
            <p:custDataLst>
              <p:tags r:id="rId6"/>
            </p:custDataLst>
          </p:nvPr>
        </p:nvSpPr>
        <p:spPr bwMode="auto">
          <a:xfrm>
            <a:off x="0" y="2781300"/>
            <a:ext cx="9144000" cy="762000"/>
          </a:xfrm>
          <a:prstGeom prst="rect">
            <a:avLst/>
          </a:prstGeom>
          <a:noFill/>
          <a:ln w="9525">
            <a:noFill/>
            <a:miter lim="800000"/>
            <a:headEnd/>
            <a:tailEnd/>
          </a:ln>
        </p:spPr>
        <p:txBody>
          <a:bodyPr>
            <a:spAutoFit/>
          </a:bodyPr>
          <a:lstStyle/>
          <a:p>
            <a:pPr>
              <a:spcBef>
                <a:spcPct val="50000"/>
              </a:spcBef>
            </a:pPr>
            <a:r>
              <a:rPr lang="fr-CA" sz="4400" b="1" dirty="0">
                <a:latin typeface="Tahoma" pitchFamily="34" charset="0"/>
              </a:rPr>
              <a:t>	</a:t>
            </a:r>
            <a:r>
              <a:rPr lang="fr-CA" sz="4400" b="1" dirty="0" smtClean="0">
                <a:latin typeface="Tahoma" pitchFamily="34" charset="0"/>
              </a:rPr>
              <a:t>pour quelle négociation?</a:t>
            </a:r>
            <a:endParaRPr lang="fr-FR" sz="4400" b="1" dirty="0">
              <a:latin typeface="Tahoma" pitchFamily="34" charset="0"/>
            </a:endParaRPr>
          </a:p>
        </p:txBody>
      </p:sp>
      <p:sp>
        <p:nvSpPr>
          <p:cNvPr id="2057" name="Rectangle 10"/>
          <p:cNvSpPr>
            <a:spLocks noChangeArrowheads="1"/>
          </p:cNvSpPr>
          <p:nvPr>
            <p:custDataLst>
              <p:tags r:id="rId7"/>
            </p:custDataLst>
          </p:nvPr>
        </p:nvSpPr>
        <p:spPr bwMode="auto">
          <a:xfrm>
            <a:off x="0" y="5036047"/>
            <a:ext cx="9144000" cy="769441"/>
          </a:xfrm>
          <a:prstGeom prst="rect">
            <a:avLst/>
          </a:prstGeom>
          <a:noFill/>
          <a:ln w="9525">
            <a:noFill/>
            <a:miter lim="800000"/>
            <a:headEnd/>
            <a:tailEnd/>
          </a:ln>
        </p:spPr>
        <p:txBody>
          <a:bodyPr>
            <a:spAutoFit/>
          </a:bodyPr>
          <a:lstStyle/>
          <a:p>
            <a:pPr>
              <a:spcBef>
                <a:spcPct val="50000"/>
              </a:spcBef>
            </a:pPr>
            <a:r>
              <a:rPr lang="fr-CA" sz="4400" b="1" dirty="0">
                <a:latin typeface="Tahoma" pitchFamily="34" charset="0"/>
              </a:rPr>
              <a:t>	</a:t>
            </a:r>
            <a:r>
              <a:rPr lang="fr-CA" sz="2400" dirty="0" smtClean="0">
                <a:latin typeface="Tahoma" pitchFamily="34" charset="0"/>
              </a:rPr>
              <a:t>Wilfried Cordeau</a:t>
            </a:r>
          </a:p>
        </p:txBody>
      </p:sp>
      <p:sp>
        <p:nvSpPr>
          <p:cNvPr id="2058" name="Rectangle 9"/>
          <p:cNvSpPr>
            <a:spLocks noChangeArrowheads="1"/>
          </p:cNvSpPr>
          <p:nvPr>
            <p:custDataLst>
              <p:tags r:id="rId8"/>
            </p:custDataLst>
          </p:nvPr>
        </p:nvSpPr>
        <p:spPr bwMode="auto">
          <a:xfrm>
            <a:off x="0" y="3573016"/>
            <a:ext cx="9144000" cy="646331"/>
          </a:xfrm>
          <a:prstGeom prst="rect">
            <a:avLst/>
          </a:prstGeom>
          <a:noFill/>
          <a:ln w="9525">
            <a:noFill/>
            <a:miter lim="800000"/>
            <a:headEnd/>
            <a:tailEnd/>
          </a:ln>
        </p:spPr>
        <p:txBody>
          <a:bodyPr>
            <a:spAutoFit/>
          </a:bodyPr>
          <a:lstStyle/>
          <a:p>
            <a:pPr>
              <a:spcBef>
                <a:spcPct val="50000"/>
              </a:spcBef>
            </a:pPr>
            <a:r>
              <a:rPr lang="fr-CA" sz="3600" b="1" dirty="0">
                <a:latin typeface="Tahoma" pitchFamily="34" charset="0"/>
              </a:rPr>
              <a:t>	</a:t>
            </a:r>
            <a:r>
              <a:rPr lang="fr-CA" sz="3600" dirty="0" smtClean="0">
                <a:latin typeface="Tahoma" pitchFamily="34" charset="0"/>
              </a:rPr>
              <a:t>Le point sur la</a:t>
            </a:r>
            <a:endParaRPr lang="fr-FR" sz="3600" dirty="0">
              <a:latin typeface="Tahoma" pitchFamily="34" charset="0"/>
            </a:endParaRPr>
          </a:p>
        </p:txBody>
      </p:sp>
      <p:sp>
        <p:nvSpPr>
          <p:cNvPr id="2059" name="Rectangle 9"/>
          <p:cNvSpPr>
            <a:spLocks noChangeArrowheads="1"/>
          </p:cNvSpPr>
          <p:nvPr>
            <p:custDataLst>
              <p:tags r:id="rId9"/>
            </p:custDataLst>
          </p:nvPr>
        </p:nvSpPr>
        <p:spPr bwMode="auto">
          <a:xfrm>
            <a:off x="0" y="4143375"/>
            <a:ext cx="9144000" cy="646331"/>
          </a:xfrm>
          <a:prstGeom prst="rect">
            <a:avLst/>
          </a:prstGeom>
          <a:noFill/>
          <a:ln w="9525">
            <a:noFill/>
            <a:miter lim="800000"/>
            <a:headEnd/>
            <a:tailEnd/>
          </a:ln>
        </p:spPr>
        <p:txBody>
          <a:bodyPr>
            <a:spAutoFit/>
          </a:bodyPr>
          <a:lstStyle/>
          <a:p>
            <a:pPr>
              <a:spcBef>
                <a:spcPct val="50000"/>
              </a:spcBef>
            </a:pPr>
            <a:r>
              <a:rPr lang="fr-CA" sz="3600" b="1" dirty="0">
                <a:latin typeface="Tahoma" pitchFamily="34" charset="0"/>
              </a:rPr>
              <a:t>	</a:t>
            </a:r>
            <a:r>
              <a:rPr lang="fr-CA" sz="3600" dirty="0" smtClean="0">
                <a:latin typeface="Tahoma" pitchFamily="34" charset="0"/>
              </a:rPr>
              <a:t>conjoncture</a:t>
            </a:r>
            <a:endParaRPr lang="fr-FR" sz="3600" dirty="0">
              <a:latin typeface="Tahoma" pitchFamily="34" charset="0"/>
            </a:endParaRPr>
          </a:p>
        </p:txBody>
      </p:sp>
      <p:pic>
        <p:nvPicPr>
          <p:cNvPr id="1026" name="Picture 2" descr="P:\Commun\-- Logos fae et syndicats --\FAE_nouveau-logos_sept2012\Logo_FAE_basse_resolution.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348752" y="4094076"/>
            <a:ext cx="2293392" cy="235926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266950" y="6165850"/>
            <a:ext cx="4081802" cy="369332"/>
          </a:xfrm>
          <a:prstGeom prst="rect">
            <a:avLst/>
          </a:prstGeom>
        </p:spPr>
        <p:txBody>
          <a:bodyPr wrap="square">
            <a:spAutoFit/>
          </a:bodyPr>
          <a:lstStyle/>
          <a:p>
            <a:pPr algn="ctr">
              <a:spcBef>
                <a:spcPct val="50000"/>
              </a:spcBef>
            </a:pPr>
            <a:r>
              <a:rPr lang="fr-CA" dirty="0" smtClean="0">
                <a:latin typeface="Tahoma" pitchFamily="34" charset="0"/>
              </a:rPr>
              <a:t>SERL – 23 </a:t>
            </a:r>
            <a:r>
              <a:rPr lang="fr-CA" dirty="0">
                <a:latin typeface="Tahoma" pitchFamily="34" charset="0"/>
              </a:rPr>
              <a:t>janvier 2015</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custDataLst>
              <p:tags r:id="rId1"/>
            </p:custDataLst>
          </p:nvPr>
        </p:nvSpPr>
        <p:spPr bwMode="auto">
          <a:xfrm>
            <a:off x="684213" y="1505310"/>
            <a:ext cx="7777162" cy="1569660"/>
          </a:xfrm>
          <a:prstGeom prst="rect">
            <a:avLst/>
          </a:prstGeom>
          <a:noFill/>
          <a:ln w="9525">
            <a:noFill/>
            <a:miter lim="800000"/>
            <a:headEnd/>
            <a:tailEnd/>
          </a:ln>
        </p:spPr>
        <p:txBody>
          <a:bodyPr>
            <a:spAutoFit/>
          </a:bodyPr>
          <a:lstStyle/>
          <a:p>
            <a:pPr algn="just"/>
            <a:r>
              <a:rPr lang="fr-CA" sz="2400" b="1" dirty="0" smtClean="0">
                <a:solidFill>
                  <a:srgbClr val="CC0000"/>
                </a:solidFill>
              </a:rPr>
              <a:t>1.2.3 Scène provinciale : la pédagogie sociale?</a:t>
            </a:r>
          </a:p>
          <a:p>
            <a:pPr algn="just"/>
            <a:r>
              <a:rPr lang="fr-CA" sz="2400" dirty="0" smtClean="0"/>
              <a:t>Au moins aussi radicale qu’en 2003, la réorganisation de l’État qu’opère le PLQ s’appuie sur une </a:t>
            </a:r>
            <a:r>
              <a:rPr lang="fr-CA" sz="2400" b="1" dirty="0" smtClean="0">
                <a:solidFill>
                  <a:srgbClr val="CC0000"/>
                </a:solidFill>
              </a:rPr>
              <a:t>stratégie de relations publiques </a:t>
            </a:r>
            <a:r>
              <a:rPr lang="fr-CA" sz="2400" dirty="0" smtClean="0"/>
              <a:t>aussi prévisible qu’évidente :</a:t>
            </a:r>
            <a:endParaRPr lang="fr-CA" sz="2400" dirty="0"/>
          </a:p>
        </p:txBody>
      </p:sp>
      <p:sp>
        <p:nvSpPr>
          <p:cNvPr id="6147" name="Rectangle 3"/>
          <p:cNvSpPr>
            <a:spLocks noChangeArrowheads="1"/>
          </p:cNvSpPr>
          <p:nvPr>
            <p:custDataLst>
              <p:tags r:id="rId2"/>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48" name="Rectangle 4"/>
          <p:cNvSpPr>
            <a:spLocks noChangeArrowheads="1"/>
          </p:cNvSpPr>
          <p:nvPr>
            <p:custDataLst>
              <p:tags r:id="rId3"/>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0" name="Rectangle 6"/>
          <p:cNvSpPr>
            <a:spLocks noChangeArrowheads="1"/>
          </p:cNvSpPr>
          <p:nvPr>
            <p:custDataLst>
              <p:tags r:id="rId4"/>
            </p:custDataLst>
          </p:nvPr>
        </p:nvSpPr>
        <p:spPr bwMode="auto">
          <a:xfrm>
            <a:off x="5003800" y="549275"/>
            <a:ext cx="3744913"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1" name="Rectangle 7"/>
          <p:cNvSpPr>
            <a:spLocks noChangeArrowheads="1"/>
          </p:cNvSpPr>
          <p:nvPr>
            <p:custDataLst>
              <p:tags r:id="rId5"/>
            </p:custDataLst>
          </p:nvPr>
        </p:nvSpPr>
        <p:spPr bwMode="auto">
          <a:xfrm>
            <a:off x="8388350" y="90963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3" name="Rectangle 9"/>
          <p:cNvSpPr>
            <a:spLocks noChangeArrowheads="1"/>
          </p:cNvSpPr>
          <p:nvPr>
            <p:custDataLst>
              <p:tags r:id="rId6"/>
            </p:custDataLst>
          </p:nvPr>
        </p:nvSpPr>
        <p:spPr bwMode="auto">
          <a:xfrm>
            <a:off x="395288" y="5492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4" name="Rectangle 11"/>
          <p:cNvSpPr>
            <a:spLocks noChangeArrowheads="1"/>
          </p:cNvSpPr>
          <p:nvPr>
            <p:custDataLst>
              <p:tags r:id="rId7"/>
            </p:custDataLst>
          </p:nvPr>
        </p:nvSpPr>
        <p:spPr bwMode="auto">
          <a:xfrm>
            <a:off x="654443" y="3212976"/>
            <a:ext cx="7777163" cy="2677656"/>
          </a:xfrm>
          <a:prstGeom prst="rect">
            <a:avLst/>
          </a:prstGeom>
          <a:noFill/>
          <a:ln w="9525">
            <a:noFill/>
            <a:miter lim="800000"/>
            <a:headEnd/>
            <a:tailEnd/>
          </a:ln>
        </p:spPr>
        <p:txBody>
          <a:bodyPr>
            <a:spAutoFit/>
          </a:bodyPr>
          <a:lstStyle/>
          <a:p>
            <a:pPr marL="723900" lvl="1" indent="-368300" algn="just">
              <a:buFont typeface="Wingdings" pitchFamily="2" charset="2"/>
              <a:buChar char="ð"/>
            </a:pPr>
            <a:r>
              <a:rPr lang="fr-CA" sz="2400" dirty="0" smtClean="0"/>
              <a:t>Coup classique du </a:t>
            </a:r>
            <a:r>
              <a:rPr lang="fr-CA" sz="2400" b="1" dirty="0" smtClean="0">
                <a:solidFill>
                  <a:srgbClr val="CC0000"/>
                </a:solidFill>
              </a:rPr>
              <a:t>gouffre budgétaire </a:t>
            </a:r>
            <a:r>
              <a:rPr lang="fr-CA" sz="2400" dirty="0" smtClean="0"/>
              <a:t>de l’État</a:t>
            </a:r>
          </a:p>
          <a:p>
            <a:pPr marL="723900" lvl="1" indent="-368300" algn="just">
              <a:buFont typeface="Wingdings" pitchFamily="2" charset="2"/>
              <a:buChar char="ð"/>
            </a:pPr>
            <a:r>
              <a:rPr lang="fr-CA" sz="2400" dirty="0" smtClean="0"/>
              <a:t>Nécessité de faire des </a:t>
            </a:r>
            <a:r>
              <a:rPr lang="fr-CA" sz="2400" b="1" dirty="0" smtClean="0">
                <a:solidFill>
                  <a:srgbClr val="CC0000"/>
                </a:solidFill>
              </a:rPr>
              <a:t>sacrifices</a:t>
            </a:r>
            <a:r>
              <a:rPr lang="fr-CA" sz="2400" dirty="0" smtClean="0"/>
              <a:t> pour revenir à l’équilibre budgétaire (rigueur plutôt qu’austérité)</a:t>
            </a:r>
          </a:p>
          <a:p>
            <a:pPr marL="723900" lvl="1" indent="-368300" algn="just">
              <a:buFont typeface="Wingdings" pitchFamily="2" charset="2"/>
              <a:buChar char="ð"/>
            </a:pPr>
            <a:r>
              <a:rPr lang="fr-CA" sz="2400" dirty="0" smtClean="0"/>
              <a:t>Pas question de </a:t>
            </a:r>
            <a:r>
              <a:rPr lang="fr-CA" sz="2400" b="1" dirty="0" smtClean="0">
                <a:solidFill>
                  <a:srgbClr val="CC0000"/>
                </a:solidFill>
              </a:rPr>
              <a:t>hausser les impôts</a:t>
            </a:r>
          </a:p>
          <a:p>
            <a:pPr marL="723900" lvl="1" indent="-368300" algn="just">
              <a:buFont typeface="Wingdings" pitchFamily="2" charset="2"/>
              <a:buChar char="ð"/>
            </a:pPr>
            <a:r>
              <a:rPr lang="fr-CA" sz="2400" b="1" dirty="0" smtClean="0">
                <a:solidFill>
                  <a:srgbClr val="CC0000"/>
                </a:solidFill>
              </a:rPr>
              <a:t>Remise en question d’acquis </a:t>
            </a:r>
            <a:r>
              <a:rPr lang="fr-CA" sz="2400" dirty="0" smtClean="0"/>
              <a:t>et programmes jugés « superflus », abusifs ou improductifs</a:t>
            </a:r>
          </a:p>
          <a:p>
            <a:pPr marL="723900" lvl="1" indent="-368300" algn="just">
              <a:buFont typeface="Wingdings" pitchFamily="2" charset="2"/>
              <a:buChar char="ð"/>
            </a:pPr>
            <a:r>
              <a:rPr lang="fr-CA" sz="2400" b="1" dirty="0" smtClean="0">
                <a:solidFill>
                  <a:srgbClr val="CC0000"/>
                </a:solidFill>
              </a:rPr>
              <a:t>Compressions</a:t>
            </a:r>
            <a:r>
              <a:rPr lang="fr-CA" sz="2400" dirty="0" smtClean="0"/>
              <a:t> « sans affecter les services »</a:t>
            </a:r>
          </a:p>
        </p:txBody>
      </p:sp>
      <p:sp>
        <p:nvSpPr>
          <p:cNvPr id="14" name="Rectangle 8"/>
          <p:cNvSpPr>
            <a:spLocks noChangeArrowheads="1"/>
          </p:cNvSpPr>
          <p:nvPr>
            <p:custDataLst>
              <p:tags r:id="rId8"/>
            </p:custDataLst>
          </p:nvPr>
        </p:nvSpPr>
        <p:spPr bwMode="auto">
          <a:xfrm>
            <a:off x="6354649" y="548680"/>
            <a:ext cx="2454518" cy="369332"/>
          </a:xfrm>
          <a:prstGeom prst="rect">
            <a:avLst/>
          </a:prstGeom>
          <a:noFill/>
          <a:ln w="9525">
            <a:noFill/>
            <a:miter lim="800000"/>
            <a:headEnd/>
            <a:tailEnd/>
          </a:ln>
        </p:spPr>
        <p:txBody>
          <a:bodyPr wrap="none">
            <a:spAutoFit/>
          </a:bodyPr>
          <a:lstStyle/>
          <a:p>
            <a:pPr>
              <a:spcBef>
                <a:spcPct val="50000"/>
              </a:spcBef>
            </a:pPr>
            <a:r>
              <a:rPr lang="fr-CA" b="1" i="1" dirty="0" smtClean="0">
                <a:solidFill>
                  <a:schemeClr val="bg1"/>
                </a:solidFill>
              </a:rPr>
              <a:t>1. Contexte politique</a:t>
            </a:r>
            <a:endParaRPr lang="fr-FR" b="1" i="1" dirty="0">
              <a:solidFill>
                <a:schemeClr val="bg1"/>
              </a:solidFill>
            </a:endParaRPr>
          </a:p>
        </p:txBody>
      </p:sp>
      <p:sp>
        <p:nvSpPr>
          <p:cNvPr id="15" name="Text Box 2"/>
          <p:cNvSpPr txBox="1">
            <a:spLocks noChangeArrowheads="1"/>
          </p:cNvSpPr>
          <p:nvPr>
            <p:custDataLst>
              <p:tags r:id="rId9"/>
            </p:custDataLst>
          </p:nvPr>
        </p:nvSpPr>
        <p:spPr bwMode="auto">
          <a:xfrm>
            <a:off x="755650" y="549275"/>
            <a:ext cx="4244975" cy="369888"/>
          </a:xfrm>
          <a:prstGeom prst="rect">
            <a:avLst/>
          </a:prstGeom>
          <a:noFill/>
          <a:ln w="9525">
            <a:noFill/>
            <a:miter lim="800000"/>
            <a:headEnd/>
            <a:tailEnd/>
          </a:ln>
        </p:spPr>
        <p:txBody>
          <a:bodyPr>
            <a:spAutoFit/>
          </a:bodyPr>
          <a:lstStyle/>
          <a:p>
            <a:pPr>
              <a:spcBef>
                <a:spcPct val="50000"/>
              </a:spcBef>
            </a:pPr>
            <a:r>
              <a:rPr lang="fr-CA" b="1" i="1" dirty="0" smtClean="0">
                <a:solidFill>
                  <a:srgbClr val="CC0000"/>
                </a:solidFill>
              </a:rPr>
              <a:t>Le point sur la conjoncture 2015</a:t>
            </a:r>
            <a:endParaRPr lang="fr-CA" b="1" i="1" dirty="0">
              <a:solidFill>
                <a:srgbClr val="CC0000"/>
              </a:solidFill>
            </a:endParaRPr>
          </a:p>
        </p:txBody>
      </p:sp>
      <p:pic>
        <p:nvPicPr>
          <p:cNvPr id="12" name="Picture 2" descr="P:\Commun\-- Logos fae et syndicats --\FAE_nouveau-logos_sept2012\Logo_FAE_basse_resolution.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018379" y="5765019"/>
            <a:ext cx="739942" cy="761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31570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custDataLst>
              <p:tags r:id="rId1"/>
            </p:custDataLst>
          </p:nvPr>
        </p:nvSpPr>
        <p:spPr bwMode="auto">
          <a:xfrm>
            <a:off x="684213" y="1484784"/>
            <a:ext cx="7777162" cy="461665"/>
          </a:xfrm>
          <a:prstGeom prst="rect">
            <a:avLst/>
          </a:prstGeom>
          <a:noFill/>
          <a:ln w="9525">
            <a:noFill/>
            <a:miter lim="800000"/>
            <a:headEnd/>
            <a:tailEnd/>
          </a:ln>
        </p:spPr>
        <p:txBody>
          <a:bodyPr>
            <a:spAutoFit/>
          </a:bodyPr>
          <a:lstStyle/>
          <a:p>
            <a:pPr algn="just"/>
            <a:r>
              <a:rPr lang="fr-CA" sz="2400" b="1" dirty="0" smtClean="0">
                <a:solidFill>
                  <a:srgbClr val="CC0000"/>
                </a:solidFill>
              </a:rPr>
              <a:t>1.2.3 Scène provinciale : la pédagogie sociale?</a:t>
            </a:r>
          </a:p>
        </p:txBody>
      </p:sp>
      <p:sp>
        <p:nvSpPr>
          <p:cNvPr id="6147" name="Rectangle 3"/>
          <p:cNvSpPr>
            <a:spLocks noChangeArrowheads="1"/>
          </p:cNvSpPr>
          <p:nvPr>
            <p:custDataLst>
              <p:tags r:id="rId2"/>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48" name="Rectangle 4"/>
          <p:cNvSpPr>
            <a:spLocks noChangeArrowheads="1"/>
          </p:cNvSpPr>
          <p:nvPr>
            <p:custDataLst>
              <p:tags r:id="rId3"/>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0" name="Rectangle 6"/>
          <p:cNvSpPr>
            <a:spLocks noChangeArrowheads="1"/>
          </p:cNvSpPr>
          <p:nvPr>
            <p:custDataLst>
              <p:tags r:id="rId4"/>
            </p:custDataLst>
          </p:nvPr>
        </p:nvSpPr>
        <p:spPr bwMode="auto">
          <a:xfrm>
            <a:off x="5003800" y="549275"/>
            <a:ext cx="3744913"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1" name="Rectangle 7"/>
          <p:cNvSpPr>
            <a:spLocks noChangeArrowheads="1"/>
          </p:cNvSpPr>
          <p:nvPr>
            <p:custDataLst>
              <p:tags r:id="rId5"/>
            </p:custDataLst>
          </p:nvPr>
        </p:nvSpPr>
        <p:spPr bwMode="auto">
          <a:xfrm>
            <a:off x="8388350" y="90963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3" name="Rectangle 9"/>
          <p:cNvSpPr>
            <a:spLocks noChangeArrowheads="1"/>
          </p:cNvSpPr>
          <p:nvPr>
            <p:custDataLst>
              <p:tags r:id="rId6"/>
            </p:custDataLst>
          </p:nvPr>
        </p:nvSpPr>
        <p:spPr bwMode="auto">
          <a:xfrm>
            <a:off x="395288" y="5492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4" name="Rectangle 11"/>
          <p:cNvSpPr>
            <a:spLocks noChangeArrowheads="1"/>
          </p:cNvSpPr>
          <p:nvPr>
            <p:custDataLst>
              <p:tags r:id="rId7"/>
            </p:custDataLst>
          </p:nvPr>
        </p:nvSpPr>
        <p:spPr bwMode="auto">
          <a:xfrm>
            <a:off x="658255" y="2200017"/>
            <a:ext cx="7442137" cy="3785652"/>
          </a:xfrm>
          <a:prstGeom prst="rect">
            <a:avLst/>
          </a:prstGeom>
          <a:noFill/>
          <a:ln w="9525">
            <a:noFill/>
            <a:miter lim="800000"/>
            <a:headEnd/>
            <a:tailEnd/>
          </a:ln>
        </p:spPr>
        <p:txBody>
          <a:bodyPr wrap="square">
            <a:spAutoFit/>
          </a:bodyPr>
          <a:lstStyle/>
          <a:p>
            <a:pPr marL="723900" lvl="1" indent="-368300" algn="just">
              <a:buFont typeface="Wingdings" pitchFamily="2" charset="2"/>
              <a:buChar char="ð"/>
            </a:pPr>
            <a:r>
              <a:rPr lang="fr-CA" sz="2400" dirty="0"/>
              <a:t>Mise en place de </a:t>
            </a:r>
            <a:r>
              <a:rPr lang="fr-CA" sz="2400" b="1" dirty="0">
                <a:solidFill>
                  <a:srgbClr val="CC0000"/>
                </a:solidFill>
              </a:rPr>
              <a:t>commissions d’experts </a:t>
            </a:r>
            <a:r>
              <a:rPr lang="fr-CA" sz="2400" dirty="0"/>
              <a:t>dits indépendants pour recommander des restructurations ou des coupes de services</a:t>
            </a:r>
          </a:p>
          <a:p>
            <a:pPr marL="723900" lvl="1" indent="-368300" algn="just">
              <a:buFont typeface="Wingdings" pitchFamily="2" charset="2"/>
              <a:buChar char="ð"/>
            </a:pPr>
            <a:r>
              <a:rPr lang="fr-CA" sz="2400" b="1" dirty="0">
                <a:solidFill>
                  <a:srgbClr val="CC0000"/>
                </a:solidFill>
              </a:rPr>
              <a:t>Dénonciation de la bureaucratie</a:t>
            </a:r>
            <a:r>
              <a:rPr lang="fr-CA" sz="2400" dirty="0"/>
              <a:t>, de la « machine gouvernementale » et appel à des économies et à des </a:t>
            </a:r>
            <a:r>
              <a:rPr lang="fr-CA" sz="2400" b="1" dirty="0">
                <a:solidFill>
                  <a:srgbClr val="CC0000"/>
                </a:solidFill>
              </a:rPr>
              <a:t>gains de productivité</a:t>
            </a:r>
          </a:p>
          <a:p>
            <a:pPr marL="723900" lvl="1" indent="-368300" algn="just">
              <a:buFont typeface="Wingdings" pitchFamily="2" charset="2"/>
              <a:buChar char="ð"/>
            </a:pPr>
            <a:r>
              <a:rPr lang="fr-CA" sz="2400" dirty="0" smtClean="0"/>
              <a:t>Imposition, au nom de la « véritable justice sociale », de </a:t>
            </a:r>
            <a:r>
              <a:rPr lang="fr-CA" sz="2400" b="1" dirty="0" smtClean="0">
                <a:solidFill>
                  <a:srgbClr val="CC0000"/>
                </a:solidFill>
              </a:rPr>
              <a:t>modes de financement atypiques</a:t>
            </a:r>
          </a:p>
          <a:p>
            <a:pPr marL="723900" lvl="1" indent="-368300" algn="just">
              <a:buFont typeface="Wingdings" pitchFamily="2" charset="2"/>
              <a:buChar char="ð"/>
            </a:pPr>
            <a:r>
              <a:rPr lang="fr-CA" sz="2400" dirty="0" smtClean="0"/>
              <a:t>Multiplication des </a:t>
            </a:r>
            <a:r>
              <a:rPr lang="fr-CA" sz="2400" b="1" dirty="0" smtClean="0">
                <a:solidFill>
                  <a:srgbClr val="CC0000"/>
                </a:solidFill>
              </a:rPr>
              <a:t>ballons d’essai</a:t>
            </a:r>
          </a:p>
        </p:txBody>
      </p:sp>
      <p:sp>
        <p:nvSpPr>
          <p:cNvPr id="14" name="Rectangle 8"/>
          <p:cNvSpPr>
            <a:spLocks noChangeArrowheads="1"/>
          </p:cNvSpPr>
          <p:nvPr>
            <p:custDataLst>
              <p:tags r:id="rId8"/>
            </p:custDataLst>
          </p:nvPr>
        </p:nvSpPr>
        <p:spPr bwMode="auto">
          <a:xfrm>
            <a:off x="6354649" y="548680"/>
            <a:ext cx="2454518" cy="369332"/>
          </a:xfrm>
          <a:prstGeom prst="rect">
            <a:avLst/>
          </a:prstGeom>
          <a:noFill/>
          <a:ln w="9525">
            <a:noFill/>
            <a:miter lim="800000"/>
            <a:headEnd/>
            <a:tailEnd/>
          </a:ln>
        </p:spPr>
        <p:txBody>
          <a:bodyPr wrap="none">
            <a:spAutoFit/>
          </a:bodyPr>
          <a:lstStyle/>
          <a:p>
            <a:pPr>
              <a:spcBef>
                <a:spcPct val="50000"/>
              </a:spcBef>
            </a:pPr>
            <a:r>
              <a:rPr lang="fr-CA" b="1" i="1" dirty="0" smtClean="0">
                <a:solidFill>
                  <a:schemeClr val="bg1"/>
                </a:solidFill>
              </a:rPr>
              <a:t>1. Contexte politique</a:t>
            </a:r>
            <a:endParaRPr lang="fr-FR" b="1" i="1" dirty="0">
              <a:solidFill>
                <a:schemeClr val="bg1"/>
              </a:solidFill>
            </a:endParaRPr>
          </a:p>
        </p:txBody>
      </p:sp>
      <p:sp>
        <p:nvSpPr>
          <p:cNvPr id="15" name="Text Box 2"/>
          <p:cNvSpPr txBox="1">
            <a:spLocks noChangeArrowheads="1"/>
          </p:cNvSpPr>
          <p:nvPr>
            <p:custDataLst>
              <p:tags r:id="rId9"/>
            </p:custDataLst>
          </p:nvPr>
        </p:nvSpPr>
        <p:spPr bwMode="auto">
          <a:xfrm>
            <a:off x="755650" y="549275"/>
            <a:ext cx="4244975" cy="369888"/>
          </a:xfrm>
          <a:prstGeom prst="rect">
            <a:avLst/>
          </a:prstGeom>
          <a:noFill/>
          <a:ln w="9525">
            <a:noFill/>
            <a:miter lim="800000"/>
            <a:headEnd/>
            <a:tailEnd/>
          </a:ln>
        </p:spPr>
        <p:txBody>
          <a:bodyPr>
            <a:spAutoFit/>
          </a:bodyPr>
          <a:lstStyle/>
          <a:p>
            <a:pPr>
              <a:spcBef>
                <a:spcPct val="50000"/>
              </a:spcBef>
            </a:pPr>
            <a:r>
              <a:rPr lang="fr-CA" b="1" i="1" dirty="0" smtClean="0">
                <a:solidFill>
                  <a:srgbClr val="CC0000"/>
                </a:solidFill>
              </a:rPr>
              <a:t>Le point sur la conjoncture 2015</a:t>
            </a:r>
            <a:endParaRPr lang="fr-CA" b="1" i="1" dirty="0">
              <a:solidFill>
                <a:srgbClr val="CC0000"/>
              </a:solidFill>
            </a:endParaRPr>
          </a:p>
        </p:txBody>
      </p:sp>
      <p:pic>
        <p:nvPicPr>
          <p:cNvPr id="12" name="Picture 2" descr="P:\Commun\-- Logos fae et syndicats --\FAE_nouveau-logos_sept2012\Logo_FAE_basse_resolution.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018379" y="5765019"/>
            <a:ext cx="739942" cy="761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29469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custDataLst>
              <p:tags r:id="rId1"/>
            </p:custDataLst>
          </p:nvPr>
        </p:nvSpPr>
        <p:spPr bwMode="auto">
          <a:xfrm>
            <a:off x="684213" y="1484784"/>
            <a:ext cx="7777162" cy="2308324"/>
          </a:xfrm>
          <a:prstGeom prst="rect">
            <a:avLst/>
          </a:prstGeom>
          <a:noFill/>
          <a:ln w="9525">
            <a:noFill/>
            <a:miter lim="800000"/>
            <a:headEnd/>
            <a:tailEnd/>
          </a:ln>
        </p:spPr>
        <p:txBody>
          <a:bodyPr>
            <a:spAutoFit/>
          </a:bodyPr>
          <a:lstStyle/>
          <a:p>
            <a:pPr algn="just"/>
            <a:r>
              <a:rPr lang="fr-CA" sz="2400" b="1" dirty="0" smtClean="0">
                <a:solidFill>
                  <a:srgbClr val="CC0000"/>
                </a:solidFill>
              </a:rPr>
              <a:t>1.3 Bref : qui est notre adversaire?</a:t>
            </a:r>
          </a:p>
          <a:p>
            <a:pPr algn="just"/>
            <a:r>
              <a:rPr lang="fr-CA" sz="2400" dirty="0" smtClean="0"/>
              <a:t>Tant sur la scène fédérale que provinciale, nous aurons encore affaire, dans la prochaine année, à des gouvernements qui, bien qu’issus de traditions politiques différentes, ont des visées et des approches similaires voire convergentes :</a:t>
            </a:r>
            <a:endParaRPr lang="fr-CA" sz="2400" dirty="0"/>
          </a:p>
        </p:txBody>
      </p:sp>
      <p:sp>
        <p:nvSpPr>
          <p:cNvPr id="6147" name="Rectangle 3"/>
          <p:cNvSpPr>
            <a:spLocks noChangeArrowheads="1"/>
          </p:cNvSpPr>
          <p:nvPr>
            <p:custDataLst>
              <p:tags r:id="rId2"/>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48" name="Rectangle 4"/>
          <p:cNvSpPr>
            <a:spLocks noChangeArrowheads="1"/>
          </p:cNvSpPr>
          <p:nvPr>
            <p:custDataLst>
              <p:tags r:id="rId3"/>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0" name="Rectangle 6"/>
          <p:cNvSpPr>
            <a:spLocks noChangeArrowheads="1"/>
          </p:cNvSpPr>
          <p:nvPr>
            <p:custDataLst>
              <p:tags r:id="rId4"/>
            </p:custDataLst>
          </p:nvPr>
        </p:nvSpPr>
        <p:spPr bwMode="auto">
          <a:xfrm>
            <a:off x="5003800" y="549275"/>
            <a:ext cx="3744913"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1" name="Rectangle 7"/>
          <p:cNvSpPr>
            <a:spLocks noChangeArrowheads="1"/>
          </p:cNvSpPr>
          <p:nvPr>
            <p:custDataLst>
              <p:tags r:id="rId5"/>
            </p:custDataLst>
          </p:nvPr>
        </p:nvSpPr>
        <p:spPr bwMode="auto">
          <a:xfrm>
            <a:off x="8388350" y="90963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3" name="Rectangle 9"/>
          <p:cNvSpPr>
            <a:spLocks noChangeArrowheads="1"/>
          </p:cNvSpPr>
          <p:nvPr>
            <p:custDataLst>
              <p:tags r:id="rId6"/>
            </p:custDataLst>
          </p:nvPr>
        </p:nvSpPr>
        <p:spPr bwMode="auto">
          <a:xfrm>
            <a:off x="395288" y="5492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14" name="Rectangle 8"/>
          <p:cNvSpPr>
            <a:spLocks noChangeArrowheads="1"/>
          </p:cNvSpPr>
          <p:nvPr>
            <p:custDataLst>
              <p:tags r:id="rId7"/>
            </p:custDataLst>
          </p:nvPr>
        </p:nvSpPr>
        <p:spPr bwMode="auto">
          <a:xfrm>
            <a:off x="6354649" y="548680"/>
            <a:ext cx="2454518" cy="369332"/>
          </a:xfrm>
          <a:prstGeom prst="rect">
            <a:avLst/>
          </a:prstGeom>
          <a:noFill/>
          <a:ln w="9525">
            <a:noFill/>
            <a:miter lim="800000"/>
            <a:headEnd/>
            <a:tailEnd/>
          </a:ln>
        </p:spPr>
        <p:txBody>
          <a:bodyPr wrap="none">
            <a:spAutoFit/>
          </a:bodyPr>
          <a:lstStyle/>
          <a:p>
            <a:pPr>
              <a:spcBef>
                <a:spcPct val="50000"/>
              </a:spcBef>
            </a:pPr>
            <a:r>
              <a:rPr lang="fr-CA" b="1" i="1" dirty="0" smtClean="0">
                <a:solidFill>
                  <a:schemeClr val="bg1"/>
                </a:solidFill>
              </a:rPr>
              <a:t>1. Contexte politique</a:t>
            </a:r>
            <a:endParaRPr lang="fr-FR" b="1" i="1" dirty="0">
              <a:solidFill>
                <a:schemeClr val="bg1"/>
              </a:solidFill>
            </a:endParaRPr>
          </a:p>
        </p:txBody>
      </p:sp>
      <p:sp>
        <p:nvSpPr>
          <p:cNvPr id="15" name="Text Box 2"/>
          <p:cNvSpPr txBox="1">
            <a:spLocks noChangeArrowheads="1"/>
          </p:cNvSpPr>
          <p:nvPr>
            <p:custDataLst>
              <p:tags r:id="rId8"/>
            </p:custDataLst>
          </p:nvPr>
        </p:nvSpPr>
        <p:spPr bwMode="auto">
          <a:xfrm>
            <a:off x="755650" y="549275"/>
            <a:ext cx="4244975" cy="369888"/>
          </a:xfrm>
          <a:prstGeom prst="rect">
            <a:avLst/>
          </a:prstGeom>
          <a:noFill/>
          <a:ln w="9525">
            <a:noFill/>
            <a:miter lim="800000"/>
            <a:headEnd/>
            <a:tailEnd/>
          </a:ln>
        </p:spPr>
        <p:txBody>
          <a:bodyPr>
            <a:spAutoFit/>
          </a:bodyPr>
          <a:lstStyle/>
          <a:p>
            <a:pPr>
              <a:spcBef>
                <a:spcPct val="50000"/>
              </a:spcBef>
            </a:pPr>
            <a:r>
              <a:rPr lang="fr-CA" b="1" i="1" dirty="0" smtClean="0">
                <a:solidFill>
                  <a:srgbClr val="CC0000"/>
                </a:solidFill>
              </a:rPr>
              <a:t>Le point sur la conjoncture 2015</a:t>
            </a:r>
            <a:endParaRPr lang="fr-CA" b="1" i="1" dirty="0">
              <a:solidFill>
                <a:srgbClr val="CC0000"/>
              </a:solidFill>
            </a:endParaRPr>
          </a:p>
        </p:txBody>
      </p:sp>
      <p:sp>
        <p:nvSpPr>
          <p:cNvPr id="12" name="Rectangle 11"/>
          <p:cNvSpPr>
            <a:spLocks noChangeArrowheads="1"/>
          </p:cNvSpPr>
          <p:nvPr>
            <p:custDataLst>
              <p:tags r:id="rId9"/>
            </p:custDataLst>
          </p:nvPr>
        </p:nvSpPr>
        <p:spPr bwMode="auto">
          <a:xfrm>
            <a:off x="646530" y="3946627"/>
            <a:ext cx="7777163" cy="1938992"/>
          </a:xfrm>
          <a:prstGeom prst="rect">
            <a:avLst/>
          </a:prstGeom>
          <a:noFill/>
          <a:ln w="9525">
            <a:noFill/>
            <a:miter lim="800000"/>
            <a:headEnd/>
            <a:tailEnd/>
          </a:ln>
        </p:spPr>
        <p:txBody>
          <a:bodyPr>
            <a:spAutoFit/>
          </a:bodyPr>
          <a:lstStyle/>
          <a:p>
            <a:pPr marL="723900" lvl="1" indent="-368300" algn="just">
              <a:buFont typeface="Wingdings" pitchFamily="2" charset="2"/>
              <a:buChar char="ð"/>
            </a:pPr>
            <a:r>
              <a:rPr lang="fr-CA" sz="2400" b="1" dirty="0" smtClean="0">
                <a:solidFill>
                  <a:srgbClr val="CC0000"/>
                </a:solidFill>
              </a:rPr>
              <a:t>Restructuration </a:t>
            </a:r>
            <a:r>
              <a:rPr lang="fr-CA" sz="2400" dirty="0" smtClean="0"/>
              <a:t>profonde de l’État</a:t>
            </a:r>
          </a:p>
          <a:p>
            <a:pPr marL="723900" lvl="1" indent="-368300" algn="just">
              <a:buFont typeface="Wingdings" pitchFamily="2" charset="2"/>
              <a:buChar char="ð"/>
            </a:pPr>
            <a:r>
              <a:rPr lang="fr-CA" sz="2400" b="1" dirty="0">
                <a:solidFill>
                  <a:srgbClr val="CC0000"/>
                </a:solidFill>
              </a:rPr>
              <a:t>Conception individualiste </a:t>
            </a:r>
            <a:r>
              <a:rPr lang="fr-CA" sz="2400" dirty="0"/>
              <a:t>du tissu social</a:t>
            </a:r>
          </a:p>
          <a:p>
            <a:pPr marL="723900" lvl="1" indent="-368300" algn="just">
              <a:buFont typeface="Wingdings" pitchFamily="2" charset="2"/>
              <a:buChar char="ð"/>
            </a:pPr>
            <a:r>
              <a:rPr lang="fr-CA" sz="2400" dirty="0" smtClean="0"/>
              <a:t>Culture du secret ou </a:t>
            </a:r>
            <a:r>
              <a:rPr lang="fr-CA" sz="2400" b="1" dirty="0" smtClean="0">
                <a:solidFill>
                  <a:srgbClr val="CC0000"/>
                </a:solidFill>
              </a:rPr>
              <a:t>contrôle du message</a:t>
            </a:r>
          </a:p>
          <a:p>
            <a:pPr marL="723900" lvl="1" indent="-368300" algn="just">
              <a:buFont typeface="Wingdings" pitchFamily="2" charset="2"/>
              <a:buChar char="ð"/>
            </a:pPr>
            <a:r>
              <a:rPr lang="fr-CA" sz="2400" dirty="0" smtClean="0"/>
              <a:t>Priorités à des </a:t>
            </a:r>
            <a:r>
              <a:rPr lang="fr-CA" sz="2400" b="1" dirty="0" smtClean="0">
                <a:solidFill>
                  <a:srgbClr val="CC0000"/>
                </a:solidFill>
              </a:rPr>
              <a:t>intérêts industriels </a:t>
            </a:r>
            <a:r>
              <a:rPr lang="fr-CA" sz="2400" dirty="0" smtClean="0"/>
              <a:t>puissants</a:t>
            </a:r>
          </a:p>
          <a:p>
            <a:pPr marL="723900" lvl="1" indent="-368300" algn="just">
              <a:buFont typeface="Wingdings" pitchFamily="2" charset="2"/>
              <a:buChar char="ð"/>
            </a:pPr>
            <a:r>
              <a:rPr lang="fr-CA" sz="2400" b="1" dirty="0" smtClean="0">
                <a:solidFill>
                  <a:srgbClr val="CC0000"/>
                </a:solidFill>
              </a:rPr>
              <a:t>Mépris</a:t>
            </a:r>
            <a:r>
              <a:rPr lang="fr-CA" sz="2400" dirty="0" smtClean="0"/>
              <a:t> des mouvements syndicaux et sociaux</a:t>
            </a:r>
          </a:p>
        </p:txBody>
      </p:sp>
      <p:pic>
        <p:nvPicPr>
          <p:cNvPr id="16" name="Picture 2" descr="P:\Commun\-- Logos fae et syndicats --\FAE_nouveau-logos_sept2012\Logo_FAE_basse_resolution.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018379" y="5765019"/>
            <a:ext cx="739942" cy="761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883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custDataLst>
              <p:tags r:id="rId1"/>
            </p:custDataLst>
          </p:nvPr>
        </p:nvSpPr>
        <p:spPr bwMode="auto">
          <a:xfrm>
            <a:off x="0" y="3357563"/>
            <a:ext cx="9144000" cy="769441"/>
          </a:xfrm>
          <a:prstGeom prst="rect">
            <a:avLst/>
          </a:prstGeom>
          <a:noFill/>
          <a:ln w="9525">
            <a:noFill/>
            <a:miter lim="800000"/>
            <a:headEnd/>
            <a:tailEnd/>
          </a:ln>
        </p:spPr>
        <p:txBody>
          <a:bodyPr>
            <a:spAutoFit/>
          </a:bodyPr>
          <a:lstStyle/>
          <a:p>
            <a:pPr algn="ctr">
              <a:spcBef>
                <a:spcPct val="50000"/>
              </a:spcBef>
            </a:pPr>
            <a:r>
              <a:rPr lang="fr-CA" sz="4400" b="1" dirty="0" smtClean="0"/>
              <a:t> 2. Les 12 travaux d’</a:t>
            </a:r>
            <a:r>
              <a:rPr lang="fr-CA" sz="4400" b="1" i="1" dirty="0" err="1" smtClean="0"/>
              <a:t>Austérix</a:t>
            </a:r>
            <a:endParaRPr lang="fr-FR" sz="4400" b="1" i="1" dirty="0"/>
          </a:p>
        </p:txBody>
      </p:sp>
      <p:sp>
        <p:nvSpPr>
          <p:cNvPr id="3075" name="Rectangle 6"/>
          <p:cNvSpPr>
            <a:spLocks noChangeArrowheads="1"/>
          </p:cNvSpPr>
          <p:nvPr>
            <p:custDataLst>
              <p:tags r:id="rId2"/>
            </p:custDataLst>
          </p:nvPr>
        </p:nvSpPr>
        <p:spPr bwMode="auto">
          <a:xfrm>
            <a:off x="5003800" y="1052513"/>
            <a:ext cx="3744913"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3076" name="Rectangle 7"/>
          <p:cNvSpPr>
            <a:spLocks noChangeArrowheads="1"/>
          </p:cNvSpPr>
          <p:nvPr>
            <p:custDataLst>
              <p:tags r:id="rId3"/>
            </p:custDataLst>
          </p:nvPr>
        </p:nvSpPr>
        <p:spPr bwMode="auto">
          <a:xfrm>
            <a:off x="8388350" y="14128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3077" name="Rectangle 8"/>
          <p:cNvSpPr>
            <a:spLocks noChangeArrowheads="1"/>
          </p:cNvSpPr>
          <p:nvPr>
            <p:custDataLst>
              <p:tags r:id="rId4"/>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3078" name="Rectangle 9"/>
          <p:cNvSpPr>
            <a:spLocks noChangeArrowheads="1"/>
          </p:cNvSpPr>
          <p:nvPr>
            <p:custDataLst>
              <p:tags r:id="rId5"/>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8" name="Text Box 4"/>
          <p:cNvSpPr txBox="1">
            <a:spLocks noChangeArrowheads="1"/>
          </p:cNvSpPr>
          <p:nvPr>
            <p:custDataLst>
              <p:tags r:id="rId6"/>
            </p:custDataLst>
          </p:nvPr>
        </p:nvSpPr>
        <p:spPr bwMode="auto">
          <a:xfrm>
            <a:off x="0" y="4005064"/>
            <a:ext cx="9144000" cy="646331"/>
          </a:xfrm>
          <a:prstGeom prst="rect">
            <a:avLst/>
          </a:prstGeom>
          <a:noFill/>
          <a:ln w="9525">
            <a:noFill/>
            <a:miter lim="800000"/>
            <a:headEnd/>
            <a:tailEnd/>
          </a:ln>
        </p:spPr>
        <p:txBody>
          <a:bodyPr>
            <a:spAutoFit/>
          </a:bodyPr>
          <a:lstStyle/>
          <a:p>
            <a:pPr algn="ctr">
              <a:spcBef>
                <a:spcPct val="50000"/>
              </a:spcBef>
            </a:pPr>
            <a:r>
              <a:rPr lang="fr-CA" sz="3600" dirty="0" smtClean="0"/>
              <a:t>Contexte économique</a:t>
            </a:r>
            <a:endParaRPr lang="fr-FR" sz="3600" dirty="0"/>
          </a:p>
        </p:txBody>
      </p:sp>
      <p:pic>
        <p:nvPicPr>
          <p:cNvPr id="9" name="Picture 2" descr="P:\Commun\-- Logos fae et syndicats --\FAE_nouveau-logos_sept2012\Logo_FAE_basse_resolution.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760215" y="5307859"/>
            <a:ext cx="1080119" cy="11111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28460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descr="P:\Commun\-- Logos fae et syndicats --\FAE_nouveau-logos_sept2012\Logo_FAE_basse_resolution.jpg"/>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8018379" y="5765019"/>
            <a:ext cx="739942" cy="761194"/>
          </a:xfrm>
          <a:prstGeom prst="rect">
            <a:avLst/>
          </a:prstGeom>
          <a:noFill/>
          <a:extLst>
            <a:ext uri="{909E8E84-426E-40DD-AFC4-6F175D3DCCD1}">
              <a14:hiddenFill xmlns:a14="http://schemas.microsoft.com/office/drawing/2010/main">
                <a:solidFill>
                  <a:srgbClr val="FFFFFF"/>
                </a:solidFill>
              </a14:hiddenFill>
            </a:ext>
          </a:extLst>
        </p:spPr>
      </p:pic>
      <p:sp>
        <p:nvSpPr>
          <p:cNvPr id="6146" name="Rectangle 2"/>
          <p:cNvSpPr>
            <a:spLocks noChangeArrowheads="1"/>
          </p:cNvSpPr>
          <p:nvPr>
            <p:custDataLst>
              <p:tags r:id="rId1"/>
            </p:custDataLst>
          </p:nvPr>
        </p:nvSpPr>
        <p:spPr bwMode="auto">
          <a:xfrm>
            <a:off x="684213" y="1484784"/>
            <a:ext cx="7777162" cy="4154984"/>
          </a:xfrm>
          <a:prstGeom prst="rect">
            <a:avLst/>
          </a:prstGeom>
          <a:noFill/>
          <a:ln w="9525">
            <a:noFill/>
            <a:miter lim="800000"/>
            <a:headEnd/>
            <a:tailEnd/>
          </a:ln>
        </p:spPr>
        <p:txBody>
          <a:bodyPr>
            <a:spAutoFit/>
          </a:bodyPr>
          <a:lstStyle/>
          <a:p>
            <a:pPr algn="just"/>
            <a:r>
              <a:rPr lang="fr-CA" sz="2400" b="1" dirty="0" smtClean="0">
                <a:solidFill>
                  <a:srgbClr val="CC0000"/>
                </a:solidFill>
              </a:rPr>
              <a:t>2.1 Vers une nouvelle crise ?</a:t>
            </a:r>
            <a:endParaRPr lang="fr-CA" sz="2400" b="1" dirty="0">
              <a:solidFill>
                <a:srgbClr val="CC0000"/>
              </a:solidFill>
            </a:endParaRPr>
          </a:p>
          <a:p>
            <a:pPr algn="just"/>
            <a:r>
              <a:rPr lang="fr-CA" sz="2400" dirty="0" smtClean="0"/>
              <a:t>Alors que le monde peine à se remettre de la crise de 2008, s’annoncent de </a:t>
            </a:r>
            <a:r>
              <a:rPr lang="fr-CA" sz="2400" b="1" dirty="0" smtClean="0">
                <a:solidFill>
                  <a:srgbClr val="CC0000"/>
                </a:solidFill>
              </a:rPr>
              <a:t>mauvais présages</a:t>
            </a:r>
            <a:r>
              <a:rPr lang="fr-CA" sz="2400" dirty="0" smtClean="0"/>
              <a:t>…</a:t>
            </a:r>
          </a:p>
          <a:p>
            <a:pPr marL="723900" lvl="1" indent="-368300" algn="just">
              <a:buFont typeface="Wingdings" pitchFamily="2" charset="2"/>
              <a:buChar char="ð"/>
            </a:pPr>
            <a:endParaRPr lang="fr-CA" sz="2400" dirty="0" smtClean="0"/>
          </a:p>
          <a:p>
            <a:pPr marL="723900" lvl="1" indent="-368300" algn="just">
              <a:buFont typeface="Wingdings" pitchFamily="2" charset="2"/>
              <a:buChar char="ð"/>
            </a:pPr>
            <a:r>
              <a:rPr lang="fr-CA" sz="2400" dirty="0">
                <a:sym typeface="Wingdings"/>
              </a:rPr>
              <a:t> $</a:t>
            </a:r>
            <a:r>
              <a:rPr lang="fr-CA" sz="2400" dirty="0" smtClean="0">
                <a:sym typeface="Wingdings"/>
              </a:rPr>
              <a:t>US et  </a:t>
            </a:r>
            <a:r>
              <a:rPr lang="fr-CA" sz="2400" dirty="0" smtClean="0"/>
              <a:t>des prix pétrole et matières premières</a:t>
            </a:r>
          </a:p>
          <a:p>
            <a:pPr marL="723900" lvl="1" indent="-368300" algn="just">
              <a:buFont typeface="Wingdings" pitchFamily="2" charset="2"/>
              <a:buChar char="ð"/>
            </a:pPr>
            <a:r>
              <a:rPr lang="fr-CA" sz="2400" dirty="0">
                <a:sym typeface="Wingdings"/>
              </a:rPr>
              <a:t>production &gt; </a:t>
            </a:r>
            <a:r>
              <a:rPr lang="fr-CA" sz="2400" dirty="0" smtClean="0">
                <a:sym typeface="Wingdings"/>
              </a:rPr>
              <a:t>demande =  </a:t>
            </a:r>
            <a:r>
              <a:rPr lang="fr-CA" sz="2400" dirty="0"/>
              <a:t>pertes </a:t>
            </a:r>
            <a:r>
              <a:rPr lang="fr-CA" sz="2400" dirty="0" smtClean="0"/>
              <a:t>d’emploi</a:t>
            </a:r>
            <a:endParaRPr lang="fr-CA" sz="2400" dirty="0">
              <a:sym typeface="Wingdings"/>
            </a:endParaRPr>
          </a:p>
          <a:p>
            <a:pPr marL="723900" lvl="1" indent="-368300" algn="just">
              <a:buFont typeface="Wingdings" pitchFamily="2" charset="2"/>
              <a:buChar char="ð"/>
            </a:pPr>
            <a:r>
              <a:rPr lang="fr-CA" sz="2400" dirty="0" smtClean="0">
                <a:sym typeface="Wingdings"/>
              </a:rPr>
              <a:t> $CAD,  </a:t>
            </a:r>
            <a:r>
              <a:rPr lang="fr-CA" sz="2400" dirty="0" smtClean="0"/>
              <a:t>taux directeurs, </a:t>
            </a:r>
            <a:r>
              <a:rPr lang="fr-CA" sz="2400" dirty="0" smtClean="0">
                <a:sym typeface="Wingdings"/>
              </a:rPr>
              <a:t> </a:t>
            </a:r>
            <a:r>
              <a:rPr lang="fr-CA" sz="2400" dirty="0" smtClean="0"/>
              <a:t>inflation</a:t>
            </a:r>
          </a:p>
          <a:p>
            <a:pPr marL="723900" lvl="1" indent="-368300" algn="just">
              <a:buFont typeface="Wingdings" pitchFamily="2" charset="2"/>
              <a:buChar char="ð"/>
            </a:pPr>
            <a:r>
              <a:rPr lang="fr-CA" sz="2400" dirty="0">
                <a:sym typeface="Wingdings"/>
              </a:rPr>
              <a:t> </a:t>
            </a:r>
            <a:r>
              <a:rPr lang="fr-CA" sz="2400" dirty="0" smtClean="0">
                <a:sym typeface="Wingdings"/>
              </a:rPr>
              <a:t>économie </a:t>
            </a:r>
            <a:r>
              <a:rPr lang="fr-CA" sz="2400" dirty="0" smtClean="0"/>
              <a:t>UE &amp; Chine, </a:t>
            </a:r>
            <a:r>
              <a:rPr lang="fr-CA" sz="2400" dirty="0">
                <a:sym typeface="Wingdings"/>
              </a:rPr>
              <a:t> </a:t>
            </a:r>
            <a:r>
              <a:rPr lang="fr-CA" sz="2400" dirty="0" smtClean="0"/>
              <a:t>USA, crise russe</a:t>
            </a:r>
          </a:p>
          <a:p>
            <a:pPr marL="355600" lvl="1" algn="just"/>
            <a:endParaRPr lang="fr-CA" sz="2400" dirty="0"/>
          </a:p>
          <a:p>
            <a:pPr algn="just"/>
            <a:r>
              <a:rPr lang="fr-CA" sz="2400" dirty="0" smtClean="0"/>
              <a:t>Pendant que se multiplient les </a:t>
            </a:r>
            <a:r>
              <a:rPr lang="fr-CA" sz="2400" b="1" dirty="0" smtClean="0">
                <a:solidFill>
                  <a:srgbClr val="CC0000"/>
                </a:solidFill>
              </a:rPr>
              <a:t>régimes d’austérité</a:t>
            </a:r>
            <a:r>
              <a:rPr lang="fr-CA" sz="2400" dirty="0" smtClean="0"/>
              <a:t>, plusieurs y voient une cause du ralentissement</a:t>
            </a:r>
            <a:r>
              <a:rPr lang="fr-CA" sz="2400" dirty="0" smtClean="0"/>
              <a:t>.</a:t>
            </a:r>
            <a:endParaRPr lang="fr-CA" sz="2400" dirty="0"/>
          </a:p>
        </p:txBody>
      </p:sp>
      <p:sp>
        <p:nvSpPr>
          <p:cNvPr id="6147" name="Rectangle 3"/>
          <p:cNvSpPr>
            <a:spLocks noChangeArrowheads="1"/>
          </p:cNvSpPr>
          <p:nvPr>
            <p:custDataLst>
              <p:tags r:id="rId2"/>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48" name="Rectangle 4"/>
          <p:cNvSpPr>
            <a:spLocks noChangeArrowheads="1"/>
          </p:cNvSpPr>
          <p:nvPr>
            <p:custDataLst>
              <p:tags r:id="rId3"/>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0" name="Rectangle 6"/>
          <p:cNvSpPr>
            <a:spLocks noChangeArrowheads="1"/>
          </p:cNvSpPr>
          <p:nvPr>
            <p:custDataLst>
              <p:tags r:id="rId4"/>
            </p:custDataLst>
          </p:nvPr>
        </p:nvSpPr>
        <p:spPr bwMode="auto">
          <a:xfrm>
            <a:off x="5003800" y="549275"/>
            <a:ext cx="3744913"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1" name="Rectangle 7"/>
          <p:cNvSpPr>
            <a:spLocks noChangeArrowheads="1"/>
          </p:cNvSpPr>
          <p:nvPr>
            <p:custDataLst>
              <p:tags r:id="rId5"/>
            </p:custDataLst>
          </p:nvPr>
        </p:nvSpPr>
        <p:spPr bwMode="auto">
          <a:xfrm>
            <a:off x="8388350" y="90963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3" name="Rectangle 9"/>
          <p:cNvSpPr>
            <a:spLocks noChangeArrowheads="1"/>
          </p:cNvSpPr>
          <p:nvPr>
            <p:custDataLst>
              <p:tags r:id="rId6"/>
            </p:custDataLst>
          </p:nvPr>
        </p:nvSpPr>
        <p:spPr bwMode="auto">
          <a:xfrm>
            <a:off x="395288" y="5492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16" name="Rectangle 8"/>
          <p:cNvSpPr>
            <a:spLocks noChangeArrowheads="1"/>
          </p:cNvSpPr>
          <p:nvPr>
            <p:custDataLst>
              <p:tags r:id="rId7"/>
            </p:custDataLst>
          </p:nvPr>
        </p:nvSpPr>
        <p:spPr bwMode="auto">
          <a:xfrm>
            <a:off x="5988271" y="548680"/>
            <a:ext cx="2852063" cy="369332"/>
          </a:xfrm>
          <a:prstGeom prst="rect">
            <a:avLst/>
          </a:prstGeom>
          <a:noFill/>
          <a:ln w="9525">
            <a:noFill/>
            <a:miter lim="800000"/>
            <a:headEnd/>
            <a:tailEnd/>
          </a:ln>
        </p:spPr>
        <p:txBody>
          <a:bodyPr wrap="none">
            <a:spAutoFit/>
          </a:bodyPr>
          <a:lstStyle/>
          <a:p>
            <a:pPr>
              <a:spcBef>
                <a:spcPct val="50000"/>
              </a:spcBef>
            </a:pPr>
            <a:r>
              <a:rPr lang="fr-CA" b="1" i="1" dirty="0" smtClean="0">
                <a:solidFill>
                  <a:schemeClr val="bg1"/>
                </a:solidFill>
              </a:rPr>
              <a:t>2. Contexte économique</a:t>
            </a:r>
            <a:endParaRPr lang="fr-FR" b="1" i="1" dirty="0">
              <a:solidFill>
                <a:schemeClr val="bg1"/>
              </a:solidFill>
            </a:endParaRPr>
          </a:p>
        </p:txBody>
      </p:sp>
      <p:sp>
        <p:nvSpPr>
          <p:cNvPr id="17" name="Text Box 2"/>
          <p:cNvSpPr txBox="1">
            <a:spLocks noChangeArrowheads="1"/>
          </p:cNvSpPr>
          <p:nvPr>
            <p:custDataLst>
              <p:tags r:id="rId8"/>
            </p:custDataLst>
          </p:nvPr>
        </p:nvSpPr>
        <p:spPr bwMode="auto">
          <a:xfrm>
            <a:off x="755650" y="549275"/>
            <a:ext cx="4244975" cy="369888"/>
          </a:xfrm>
          <a:prstGeom prst="rect">
            <a:avLst/>
          </a:prstGeom>
          <a:noFill/>
          <a:ln w="9525">
            <a:noFill/>
            <a:miter lim="800000"/>
            <a:headEnd/>
            <a:tailEnd/>
          </a:ln>
        </p:spPr>
        <p:txBody>
          <a:bodyPr>
            <a:spAutoFit/>
          </a:bodyPr>
          <a:lstStyle/>
          <a:p>
            <a:pPr>
              <a:spcBef>
                <a:spcPct val="50000"/>
              </a:spcBef>
            </a:pPr>
            <a:r>
              <a:rPr lang="fr-CA" b="1" i="1" dirty="0" smtClean="0">
                <a:solidFill>
                  <a:srgbClr val="CC0000"/>
                </a:solidFill>
              </a:rPr>
              <a:t>Le point sur la conjoncture 2015</a:t>
            </a:r>
            <a:endParaRPr lang="fr-CA" b="1" i="1" dirty="0">
              <a:solidFill>
                <a:srgbClr val="CC0000"/>
              </a:solidFill>
            </a:endParaRPr>
          </a:p>
        </p:txBody>
      </p:sp>
    </p:spTree>
    <p:extLst>
      <p:ext uri="{BB962C8B-B14F-4D97-AF65-F5344CB8AC3E}">
        <p14:creationId xmlns:p14="http://schemas.microsoft.com/office/powerpoint/2010/main" val="20699404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custDataLst>
              <p:tags r:id="rId1"/>
            </p:custDataLst>
          </p:nvPr>
        </p:nvSpPr>
        <p:spPr bwMode="auto">
          <a:xfrm>
            <a:off x="684213" y="1484784"/>
            <a:ext cx="7777162" cy="4154984"/>
          </a:xfrm>
          <a:prstGeom prst="rect">
            <a:avLst/>
          </a:prstGeom>
          <a:noFill/>
          <a:ln w="9525">
            <a:noFill/>
            <a:miter lim="800000"/>
            <a:headEnd/>
            <a:tailEnd/>
          </a:ln>
        </p:spPr>
        <p:txBody>
          <a:bodyPr>
            <a:spAutoFit/>
          </a:bodyPr>
          <a:lstStyle/>
          <a:p>
            <a:pPr algn="just"/>
            <a:r>
              <a:rPr lang="fr-CA" sz="2400" b="1" dirty="0" smtClean="0">
                <a:solidFill>
                  <a:srgbClr val="CC0000"/>
                </a:solidFill>
              </a:rPr>
              <a:t>2.2 Le problème du PLQ : la stratégie du gouffre</a:t>
            </a:r>
          </a:p>
          <a:p>
            <a:pPr algn="just"/>
            <a:r>
              <a:rPr lang="fr-CA" sz="2400" dirty="0" smtClean="0"/>
              <a:t>À peine élu, le PLQ a repris le numéro du « trou dans les finances publiques » légué par son prédécesseur :</a:t>
            </a:r>
          </a:p>
          <a:p>
            <a:pPr marL="723900" lvl="1" indent="-368300" algn="just">
              <a:buFont typeface="Wingdings" pitchFamily="2" charset="2"/>
              <a:buChar char="ð"/>
            </a:pPr>
            <a:endParaRPr lang="fr-CA" sz="2400" dirty="0" smtClean="0"/>
          </a:p>
          <a:p>
            <a:pPr marL="723900" lvl="1" indent="-368300" algn="just">
              <a:buFont typeface="Wingdings" pitchFamily="2" charset="2"/>
              <a:buChar char="ð"/>
            </a:pPr>
            <a:r>
              <a:rPr lang="fr-CA" sz="2400" dirty="0" smtClean="0"/>
              <a:t>Rapports Godbout-</a:t>
            </a:r>
            <a:r>
              <a:rPr lang="fr-CA" sz="2400" dirty="0" err="1" smtClean="0"/>
              <a:t>Montmarquette</a:t>
            </a:r>
            <a:r>
              <a:rPr lang="fr-CA" sz="2400" dirty="0" smtClean="0"/>
              <a:t> &amp; VGQ</a:t>
            </a:r>
          </a:p>
          <a:p>
            <a:pPr marL="723900" lvl="1" indent="-368300" algn="just">
              <a:buFont typeface="Wingdings" pitchFamily="2" charset="2"/>
              <a:buChar char="ð"/>
            </a:pPr>
            <a:r>
              <a:rPr lang="fr-CA" sz="2400" dirty="0" smtClean="0"/>
              <a:t>Déficit </a:t>
            </a:r>
            <a:r>
              <a:rPr lang="fr-CA" sz="2400" dirty="0"/>
              <a:t>budgétaire 2,5 G</a:t>
            </a:r>
            <a:r>
              <a:rPr lang="fr-CA" sz="2400" dirty="0" smtClean="0"/>
              <a:t>$ à 3,1 G$ </a:t>
            </a:r>
            <a:r>
              <a:rPr lang="fr-CA" sz="2400" dirty="0"/>
              <a:t>en 2013-2014</a:t>
            </a:r>
          </a:p>
          <a:p>
            <a:pPr marL="723900" lvl="1" indent="-368300" algn="just">
              <a:buFont typeface="Wingdings" pitchFamily="2" charset="2"/>
              <a:buChar char="ð"/>
            </a:pPr>
            <a:r>
              <a:rPr lang="fr-CA" sz="2400" dirty="0"/>
              <a:t>Déficit budgétaire 1,7 G$ </a:t>
            </a:r>
            <a:r>
              <a:rPr lang="fr-CA" sz="2400" dirty="0" smtClean="0"/>
              <a:t>à 3,7 G$ en 2014-2015</a:t>
            </a:r>
          </a:p>
          <a:p>
            <a:pPr marL="723900" lvl="1" indent="-368300" algn="just">
              <a:buFont typeface="Wingdings" pitchFamily="2" charset="2"/>
              <a:buChar char="ð"/>
            </a:pPr>
            <a:endParaRPr lang="fr-CA" sz="2400" dirty="0"/>
          </a:p>
          <a:p>
            <a:pPr algn="just"/>
            <a:r>
              <a:rPr lang="fr-CA" sz="2400" dirty="0" smtClean="0"/>
              <a:t>Utile, ce leitmotiv permet d’</a:t>
            </a:r>
            <a:r>
              <a:rPr lang="fr-CA" sz="2400" b="1" dirty="0" smtClean="0">
                <a:solidFill>
                  <a:srgbClr val="CC0000"/>
                </a:solidFill>
              </a:rPr>
              <a:t>abandonner certaines promesses électorales </a:t>
            </a:r>
            <a:r>
              <a:rPr lang="fr-CA" sz="2400" dirty="0" smtClean="0"/>
              <a:t>et de déployer à la place des priorités idéologiques au nom de choix difficiles.</a:t>
            </a:r>
            <a:endParaRPr lang="fr-CA" sz="2400" dirty="0"/>
          </a:p>
        </p:txBody>
      </p:sp>
      <p:sp>
        <p:nvSpPr>
          <p:cNvPr id="6147" name="Rectangle 3"/>
          <p:cNvSpPr>
            <a:spLocks noChangeArrowheads="1"/>
          </p:cNvSpPr>
          <p:nvPr>
            <p:custDataLst>
              <p:tags r:id="rId2"/>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48" name="Rectangle 4"/>
          <p:cNvSpPr>
            <a:spLocks noChangeArrowheads="1"/>
          </p:cNvSpPr>
          <p:nvPr>
            <p:custDataLst>
              <p:tags r:id="rId3"/>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0" name="Rectangle 6"/>
          <p:cNvSpPr>
            <a:spLocks noChangeArrowheads="1"/>
          </p:cNvSpPr>
          <p:nvPr>
            <p:custDataLst>
              <p:tags r:id="rId4"/>
            </p:custDataLst>
          </p:nvPr>
        </p:nvSpPr>
        <p:spPr bwMode="auto">
          <a:xfrm>
            <a:off x="5003800" y="549275"/>
            <a:ext cx="3744913"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1" name="Rectangle 7"/>
          <p:cNvSpPr>
            <a:spLocks noChangeArrowheads="1"/>
          </p:cNvSpPr>
          <p:nvPr>
            <p:custDataLst>
              <p:tags r:id="rId5"/>
            </p:custDataLst>
          </p:nvPr>
        </p:nvSpPr>
        <p:spPr bwMode="auto">
          <a:xfrm>
            <a:off x="8388350" y="90963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3" name="Rectangle 9"/>
          <p:cNvSpPr>
            <a:spLocks noChangeArrowheads="1"/>
          </p:cNvSpPr>
          <p:nvPr>
            <p:custDataLst>
              <p:tags r:id="rId6"/>
            </p:custDataLst>
          </p:nvPr>
        </p:nvSpPr>
        <p:spPr bwMode="auto">
          <a:xfrm>
            <a:off x="395288" y="5492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16" name="Rectangle 8"/>
          <p:cNvSpPr>
            <a:spLocks noChangeArrowheads="1"/>
          </p:cNvSpPr>
          <p:nvPr>
            <p:custDataLst>
              <p:tags r:id="rId7"/>
            </p:custDataLst>
          </p:nvPr>
        </p:nvSpPr>
        <p:spPr bwMode="auto">
          <a:xfrm>
            <a:off x="5988271" y="548680"/>
            <a:ext cx="2852063" cy="369332"/>
          </a:xfrm>
          <a:prstGeom prst="rect">
            <a:avLst/>
          </a:prstGeom>
          <a:noFill/>
          <a:ln w="9525">
            <a:noFill/>
            <a:miter lim="800000"/>
            <a:headEnd/>
            <a:tailEnd/>
          </a:ln>
        </p:spPr>
        <p:txBody>
          <a:bodyPr wrap="none">
            <a:spAutoFit/>
          </a:bodyPr>
          <a:lstStyle/>
          <a:p>
            <a:pPr>
              <a:spcBef>
                <a:spcPct val="50000"/>
              </a:spcBef>
            </a:pPr>
            <a:r>
              <a:rPr lang="fr-CA" b="1" i="1" dirty="0" smtClean="0">
                <a:solidFill>
                  <a:schemeClr val="bg1"/>
                </a:solidFill>
              </a:rPr>
              <a:t>2. Contexte économique</a:t>
            </a:r>
            <a:endParaRPr lang="fr-FR" b="1" i="1" dirty="0">
              <a:solidFill>
                <a:schemeClr val="bg1"/>
              </a:solidFill>
            </a:endParaRPr>
          </a:p>
        </p:txBody>
      </p:sp>
      <p:sp>
        <p:nvSpPr>
          <p:cNvPr id="17" name="Text Box 2"/>
          <p:cNvSpPr txBox="1">
            <a:spLocks noChangeArrowheads="1"/>
          </p:cNvSpPr>
          <p:nvPr>
            <p:custDataLst>
              <p:tags r:id="rId8"/>
            </p:custDataLst>
          </p:nvPr>
        </p:nvSpPr>
        <p:spPr bwMode="auto">
          <a:xfrm>
            <a:off x="755650" y="549275"/>
            <a:ext cx="4244975" cy="369888"/>
          </a:xfrm>
          <a:prstGeom prst="rect">
            <a:avLst/>
          </a:prstGeom>
          <a:noFill/>
          <a:ln w="9525">
            <a:noFill/>
            <a:miter lim="800000"/>
            <a:headEnd/>
            <a:tailEnd/>
          </a:ln>
        </p:spPr>
        <p:txBody>
          <a:bodyPr>
            <a:spAutoFit/>
          </a:bodyPr>
          <a:lstStyle/>
          <a:p>
            <a:pPr>
              <a:spcBef>
                <a:spcPct val="50000"/>
              </a:spcBef>
            </a:pPr>
            <a:r>
              <a:rPr lang="fr-CA" b="1" i="1" dirty="0" smtClean="0">
                <a:solidFill>
                  <a:srgbClr val="CC0000"/>
                </a:solidFill>
              </a:rPr>
              <a:t>Le point sur la conjoncture 2015</a:t>
            </a:r>
            <a:endParaRPr lang="fr-CA" b="1" i="1" dirty="0">
              <a:solidFill>
                <a:srgbClr val="CC0000"/>
              </a:solidFill>
            </a:endParaRPr>
          </a:p>
        </p:txBody>
      </p:sp>
      <p:pic>
        <p:nvPicPr>
          <p:cNvPr id="11" name="Picture 2" descr="P:\Commun\-- Logos fae et syndicats --\FAE_nouveau-logos_sept2012\Logo_FAE_basse_resolution.jpg"/>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8018379" y="5765019"/>
            <a:ext cx="739942" cy="761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54101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custDataLst>
              <p:tags r:id="rId1"/>
            </p:custDataLst>
          </p:nvPr>
        </p:nvSpPr>
        <p:spPr bwMode="auto">
          <a:xfrm>
            <a:off x="684213" y="1484784"/>
            <a:ext cx="7777162" cy="1569660"/>
          </a:xfrm>
          <a:prstGeom prst="rect">
            <a:avLst/>
          </a:prstGeom>
          <a:noFill/>
          <a:ln w="9525">
            <a:noFill/>
            <a:miter lim="800000"/>
            <a:headEnd/>
            <a:tailEnd/>
          </a:ln>
        </p:spPr>
        <p:txBody>
          <a:bodyPr>
            <a:spAutoFit/>
          </a:bodyPr>
          <a:lstStyle/>
          <a:p>
            <a:pPr algn="just"/>
            <a:r>
              <a:rPr lang="fr-CA" sz="2400" b="1" dirty="0" smtClean="0">
                <a:solidFill>
                  <a:srgbClr val="CC0000"/>
                </a:solidFill>
              </a:rPr>
              <a:t>2.3 La solution du PLQ : l’austérité à fond la caisse</a:t>
            </a:r>
          </a:p>
          <a:p>
            <a:pPr algn="just"/>
            <a:r>
              <a:rPr lang="fr-CA" sz="2400" dirty="0" smtClean="0"/>
              <a:t>Au </a:t>
            </a:r>
            <a:r>
              <a:rPr lang="fr-CA" sz="2400" dirty="0"/>
              <a:t>nom du retour </a:t>
            </a:r>
            <a:r>
              <a:rPr lang="fr-CA" sz="2400" dirty="0" smtClean="0"/>
              <a:t>au déficit zéro (en 2015-2016) </a:t>
            </a:r>
            <a:r>
              <a:rPr lang="fr-CA" sz="2400" dirty="0"/>
              <a:t>et </a:t>
            </a:r>
            <a:r>
              <a:rPr lang="fr-CA" sz="2400" dirty="0" smtClean="0"/>
              <a:t>de la </a:t>
            </a:r>
            <a:r>
              <a:rPr lang="fr-CA" sz="2400" dirty="0"/>
              <a:t>nécessaire « rigueur </a:t>
            </a:r>
            <a:r>
              <a:rPr lang="fr-CA" sz="2400" dirty="0" smtClean="0"/>
              <a:t>budgétaire », </a:t>
            </a:r>
            <a:r>
              <a:rPr lang="fr-CA" sz="2400" dirty="0"/>
              <a:t>le </a:t>
            </a:r>
            <a:r>
              <a:rPr lang="fr-CA" sz="2400" dirty="0" smtClean="0"/>
              <a:t>gouvernement a pris sans tarder une série de décisions :</a:t>
            </a:r>
            <a:endParaRPr lang="fr-CA" sz="2400" dirty="0"/>
          </a:p>
        </p:txBody>
      </p:sp>
      <p:sp>
        <p:nvSpPr>
          <p:cNvPr id="6147" name="Rectangle 3"/>
          <p:cNvSpPr>
            <a:spLocks noChangeArrowheads="1"/>
          </p:cNvSpPr>
          <p:nvPr>
            <p:custDataLst>
              <p:tags r:id="rId2"/>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48" name="Rectangle 4"/>
          <p:cNvSpPr>
            <a:spLocks noChangeArrowheads="1"/>
          </p:cNvSpPr>
          <p:nvPr>
            <p:custDataLst>
              <p:tags r:id="rId3"/>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0" name="Rectangle 6"/>
          <p:cNvSpPr>
            <a:spLocks noChangeArrowheads="1"/>
          </p:cNvSpPr>
          <p:nvPr>
            <p:custDataLst>
              <p:tags r:id="rId4"/>
            </p:custDataLst>
          </p:nvPr>
        </p:nvSpPr>
        <p:spPr bwMode="auto">
          <a:xfrm>
            <a:off x="5003800" y="549275"/>
            <a:ext cx="3744913"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1" name="Rectangle 7"/>
          <p:cNvSpPr>
            <a:spLocks noChangeArrowheads="1"/>
          </p:cNvSpPr>
          <p:nvPr>
            <p:custDataLst>
              <p:tags r:id="rId5"/>
            </p:custDataLst>
          </p:nvPr>
        </p:nvSpPr>
        <p:spPr bwMode="auto">
          <a:xfrm>
            <a:off x="8388350" y="90963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3" name="Rectangle 9"/>
          <p:cNvSpPr>
            <a:spLocks noChangeArrowheads="1"/>
          </p:cNvSpPr>
          <p:nvPr>
            <p:custDataLst>
              <p:tags r:id="rId6"/>
            </p:custDataLst>
          </p:nvPr>
        </p:nvSpPr>
        <p:spPr bwMode="auto">
          <a:xfrm>
            <a:off x="395288" y="5492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16" name="Rectangle 8"/>
          <p:cNvSpPr>
            <a:spLocks noChangeArrowheads="1"/>
          </p:cNvSpPr>
          <p:nvPr>
            <p:custDataLst>
              <p:tags r:id="rId7"/>
            </p:custDataLst>
          </p:nvPr>
        </p:nvSpPr>
        <p:spPr bwMode="auto">
          <a:xfrm>
            <a:off x="5988271" y="548680"/>
            <a:ext cx="2852063" cy="369332"/>
          </a:xfrm>
          <a:prstGeom prst="rect">
            <a:avLst/>
          </a:prstGeom>
          <a:noFill/>
          <a:ln w="9525">
            <a:noFill/>
            <a:miter lim="800000"/>
            <a:headEnd/>
            <a:tailEnd/>
          </a:ln>
        </p:spPr>
        <p:txBody>
          <a:bodyPr wrap="none">
            <a:spAutoFit/>
          </a:bodyPr>
          <a:lstStyle/>
          <a:p>
            <a:pPr>
              <a:spcBef>
                <a:spcPct val="50000"/>
              </a:spcBef>
            </a:pPr>
            <a:r>
              <a:rPr lang="fr-CA" b="1" i="1" dirty="0" smtClean="0">
                <a:solidFill>
                  <a:schemeClr val="bg1"/>
                </a:solidFill>
              </a:rPr>
              <a:t>2. Contexte économique</a:t>
            </a:r>
            <a:endParaRPr lang="fr-FR" b="1" i="1" dirty="0">
              <a:solidFill>
                <a:schemeClr val="bg1"/>
              </a:solidFill>
            </a:endParaRPr>
          </a:p>
        </p:txBody>
      </p:sp>
      <p:sp>
        <p:nvSpPr>
          <p:cNvPr id="17" name="Text Box 2"/>
          <p:cNvSpPr txBox="1">
            <a:spLocks noChangeArrowheads="1"/>
          </p:cNvSpPr>
          <p:nvPr>
            <p:custDataLst>
              <p:tags r:id="rId8"/>
            </p:custDataLst>
          </p:nvPr>
        </p:nvSpPr>
        <p:spPr bwMode="auto">
          <a:xfrm>
            <a:off x="755650" y="549275"/>
            <a:ext cx="4244975" cy="369888"/>
          </a:xfrm>
          <a:prstGeom prst="rect">
            <a:avLst/>
          </a:prstGeom>
          <a:noFill/>
          <a:ln w="9525">
            <a:noFill/>
            <a:miter lim="800000"/>
            <a:headEnd/>
            <a:tailEnd/>
          </a:ln>
        </p:spPr>
        <p:txBody>
          <a:bodyPr>
            <a:spAutoFit/>
          </a:bodyPr>
          <a:lstStyle/>
          <a:p>
            <a:pPr>
              <a:spcBef>
                <a:spcPct val="50000"/>
              </a:spcBef>
            </a:pPr>
            <a:r>
              <a:rPr lang="fr-CA" b="1" i="1" dirty="0" smtClean="0">
                <a:solidFill>
                  <a:srgbClr val="CC0000"/>
                </a:solidFill>
              </a:rPr>
              <a:t>Le point sur la conjoncture 2015</a:t>
            </a:r>
            <a:endParaRPr lang="fr-CA" b="1" i="1" dirty="0">
              <a:solidFill>
                <a:srgbClr val="CC0000"/>
              </a:solidFill>
            </a:endParaRPr>
          </a:p>
        </p:txBody>
      </p:sp>
      <p:sp>
        <p:nvSpPr>
          <p:cNvPr id="18" name="Rectangle 17"/>
          <p:cNvSpPr>
            <a:spLocks noChangeArrowheads="1"/>
          </p:cNvSpPr>
          <p:nvPr>
            <p:custDataLst>
              <p:tags r:id="rId9"/>
            </p:custDataLst>
          </p:nvPr>
        </p:nvSpPr>
        <p:spPr bwMode="auto">
          <a:xfrm>
            <a:off x="636339" y="3118862"/>
            <a:ext cx="7777163" cy="3046988"/>
          </a:xfrm>
          <a:prstGeom prst="rect">
            <a:avLst/>
          </a:prstGeom>
          <a:noFill/>
          <a:ln w="9525">
            <a:noFill/>
            <a:miter lim="800000"/>
            <a:headEnd/>
            <a:tailEnd/>
          </a:ln>
        </p:spPr>
        <p:txBody>
          <a:bodyPr>
            <a:spAutoFit/>
          </a:bodyPr>
          <a:lstStyle/>
          <a:p>
            <a:pPr marL="723900" lvl="1" indent="-368300" algn="just">
              <a:buFont typeface="Wingdings" pitchFamily="2" charset="2"/>
              <a:buChar char="ð"/>
            </a:pPr>
            <a:r>
              <a:rPr lang="fr-CA" sz="2400" dirty="0" smtClean="0"/>
              <a:t>1</a:t>
            </a:r>
            <a:r>
              <a:rPr lang="fr-CA" sz="2400" baseline="30000" dirty="0" smtClean="0"/>
              <a:t>re</a:t>
            </a:r>
            <a:r>
              <a:rPr lang="fr-CA" sz="2400" dirty="0" smtClean="0"/>
              <a:t> compression de 490 M$ des dépenses de l’État</a:t>
            </a:r>
          </a:p>
          <a:p>
            <a:pPr marL="1181100" lvl="2" indent="-368300" algn="just">
              <a:buFont typeface="Wingdings" pitchFamily="2" charset="2"/>
              <a:buChar char="ð"/>
            </a:pPr>
            <a:r>
              <a:rPr lang="fr-CA" sz="2400" dirty="0" smtClean="0"/>
              <a:t>Gel d’embauche immédiat</a:t>
            </a:r>
          </a:p>
          <a:p>
            <a:pPr marL="1181100" lvl="2" indent="-368300" algn="just">
              <a:buFont typeface="Wingdings" pitchFamily="2" charset="2"/>
              <a:buChar char="ð"/>
            </a:pPr>
            <a:r>
              <a:rPr lang="fr-CA" sz="2400" dirty="0">
                <a:sym typeface="Wingdings"/>
              </a:rPr>
              <a:t> </a:t>
            </a:r>
            <a:r>
              <a:rPr lang="fr-CA" sz="2400" dirty="0" smtClean="0"/>
              <a:t>3 % dépenses de fonctionnement</a:t>
            </a:r>
          </a:p>
          <a:p>
            <a:pPr marL="723900" lvl="1" indent="-368300" algn="just">
              <a:buFont typeface="Wingdings" pitchFamily="2" charset="2"/>
              <a:buChar char="ð"/>
            </a:pPr>
            <a:r>
              <a:rPr lang="fr-CA" sz="2400" dirty="0" smtClean="0">
                <a:sym typeface="Wingdings"/>
              </a:rPr>
              <a:t>Budget </a:t>
            </a:r>
            <a:r>
              <a:rPr lang="fr-CA" sz="2400" dirty="0" err="1" smtClean="0">
                <a:sym typeface="Wingdings"/>
              </a:rPr>
              <a:t>Leitao</a:t>
            </a:r>
            <a:endParaRPr lang="fr-CA" sz="2400" dirty="0" smtClean="0">
              <a:sym typeface="Wingdings"/>
            </a:endParaRPr>
          </a:p>
          <a:p>
            <a:pPr marL="1181100" lvl="2" indent="-368300" algn="just">
              <a:buFont typeface="Wingdings" pitchFamily="2" charset="2"/>
              <a:buChar char="ð"/>
            </a:pPr>
            <a:r>
              <a:rPr lang="fr-CA" sz="2400" dirty="0" smtClean="0">
                <a:sym typeface="Wingdings"/>
              </a:rPr>
              <a:t>Compressions de 2,7 </a:t>
            </a:r>
            <a:r>
              <a:rPr lang="fr-CA" sz="2400" dirty="0">
                <a:sym typeface="Wingdings"/>
              </a:rPr>
              <a:t>G</a:t>
            </a:r>
            <a:r>
              <a:rPr lang="fr-CA" sz="2400" dirty="0" smtClean="0">
                <a:sym typeface="Wingdings"/>
              </a:rPr>
              <a:t>$ dans les services</a:t>
            </a:r>
          </a:p>
          <a:p>
            <a:pPr marL="1181100" lvl="2" indent="-368300" algn="just">
              <a:buFont typeface="Wingdings" pitchFamily="2" charset="2"/>
              <a:buChar char="ð"/>
            </a:pPr>
            <a:r>
              <a:rPr lang="fr-CA" sz="2400" dirty="0" smtClean="0">
                <a:sym typeface="Wingdings"/>
              </a:rPr>
              <a:t> tarifs garderie, </a:t>
            </a:r>
            <a:r>
              <a:rPr lang="fr-CA" sz="2400" dirty="0">
                <a:sym typeface="Wingdings"/>
              </a:rPr>
              <a:t> </a:t>
            </a:r>
            <a:r>
              <a:rPr lang="fr-CA" sz="2400" dirty="0" smtClean="0">
                <a:sym typeface="Wingdings"/>
              </a:rPr>
              <a:t>taxes tabac et alcool </a:t>
            </a:r>
          </a:p>
          <a:p>
            <a:pPr marL="1181100" lvl="2" indent="-368300" algn="just">
              <a:buFont typeface="Wingdings" pitchFamily="2" charset="2"/>
              <a:buChar char="ð"/>
            </a:pPr>
            <a:r>
              <a:rPr lang="fr-CA" sz="2400" dirty="0"/>
              <a:t>Mise en place du « cran d’arrêt </a:t>
            </a:r>
            <a:r>
              <a:rPr lang="fr-CA" sz="2400" dirty="0" smtClean="0"/>
              <a:t>»</a:t>
            </a:r>
          </a:p>
          <a:p>
            <a:pPr marL="1181100" lvl="2" indent="-368300" algn="just">
              <a:buFont typeface="Wingdings" pitchFamily="2" charset="2"/>
              <a:buChar char="ð"/>
            </a:pPr>
            <a:r>
              <a:rPr lang="fr-CA" sz="2400" dirty="0" smtClean="0"/>
              <a:t>Gel global des effectifs de l’État (</a:t>
            </a:r>
            <a:r>
              <a:rPr lang="fr-CA" sz="2400" dirty="0">
                <a:sym typeface="Wingdings"/>
              </a:rPr>
              <a:t> </a:t>
            </a:r>
            <a:r>
              <a:rPr lang="fr-CA" sz="2400" dirty="0" smtClean="0"/>
              <a:t>600 M$)</a:t>
            </a:r>
            <a:endParaRPr lang="fr-CA" sz="2400" dirty="0"/>
          </a:p>
        </p:txBody>
      </p:sp>
      <p:pic>
        <p:nvPicPr>
          <p:cNvPr id="12" name="Picture 2" descr="P:\Commun\-- Logos fae et syndicats --\FAE_nouveau-logos_sept2012\Logo_FAE_basse_resolution.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018379" y="5765019"/>
            <a:ext cx="739942" cy="761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22122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custDataLst>
              <p:tags r:id="rId1"/>
            </p:custDataLst>
          </p:nvPr>
        </p:nvSpPr>
        <p:spPr bwMode="auto">
          <a:xfrm>
            <a:off x="684213" y="1484784"/>
            <a:ext cx="7777162" cy="1569660"/>
          </a:xfrm>
          <a:prstGeom prst="rect">
            <a:avLst/>
          </a:prstGeom>
          <a:noFill/>
          <a:ln w="9525">
            <a:noFill/>
            <a:miter lim="800000"/>
            <a:headEnd/>
            <a:tailEnd/>
          </a:ln>
        </p:spPr>
        <p:txBody>
          <a:bodyPr>
            <a:spAutoFit/>
          </a:bodyPr>
          <a:lstStyle/>
          <a:p>
            <a:pPr algn="just"/>
            <a:r>
              <a:rPr lang="fr-CA" sz="2400" b="1" dirty="0" smtClean="0">
                <a:solidFill>
                  <a:srgbClr val="CC0000"/>
                </a:solidFill>
              </a:rPr>
              <a:t>2.3 La solution du PLQ : l’austérité à fond la caisse</a:t>
            </a:r>
          </a:p>
          <a:p>
            <a:pPr algn="just"/>
            <a:r>
              <a:rPr lang="fr-CA" sz="2400" dirty="0" smtClean="0"/>
              <a:t>Depuis le budget </a:t>
            </a:r>
            <a:r>
              <a:rPr lang="fr-CA" sz="2400" dirty="0" err="1" smtClean="0"/>
              <a:t>Leitao</a:t>
            </a:r>
            <a:r>
              <a:rPr lang="fr-CA" sz="2400" dirty="0" smtClean="0"/>
              <a:t>, le gouvernement enchaîne les mesures de réorganisation des services dans une optique d’austérité :</a:t>
            </a:r>
            <a:endParaRPr lang="fr-CA" sz="2400" dirty="0"/>
          </a:p>
        </p:txBody>
      </p:sp>
      <p:sp>
        <p:nvSpPr>
          <p:cNvPr id="6147" name="Rectangle 3"/>
          <p:cNvSpPr>
            <a:spLocks noChangeArrowheads="1"/>
          </p:cNvSpPr>
          <p:nvPr>
            <p:custDataLst>
              <p:tags r:id="rId2"/>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48" name="Rectangle 4"/>
          <p:cNvSpPr>
            <a:spLocks noChangeArrowheads="1"/>
          </p:cNvSpPr>
          <p:nvPr>
            <p:custDataLst>
              <p:tags r:id="rId3"/>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0" name="Rectangle 6"/>
          <p:cNvSpPr>
            <a:spLocks noChangeArrowheads="1"/>
          </p:cNvSpPr>
          <p:nvPr>
            <p:custDataLst>
              <p:tags r:id="rId4"/>
            </p:custDataLst>
          </p:nvPr>
        </p:nvSpPr>
        <p:spPr bwMode="auto">
          <a:xfrm>
            <a:off x="5003800" y="549275"/>
            <a:ext cx="3744913"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1" name="Rectangle 7"/>
          <p:cNvSpPr>
            <a:spLocks noChangeArrowheads="1"/>
          </p:cNvSpPr>
          <p:nvPr>
            <p:custDataLst>
              <p:tags r:id="rId5"/>
            </p:custDataLst>
          </p:nvPr>
        </p:nvSpPr>
        <p:spPr bwMode="auto">
          <a:xfrm>
            <a:off x="8388350" y="90963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3" name="Rectangle 9"/>
          <p:cNvSpPr>
            <a:spLocks noChangeArrowheads="1"/>
          </p:cNvSpPr>
          <p:nvPr>
            <p:custDataLst>
              <p:tags r:id="rId6"/>
            </p:custDataLst>
          </p:nvPr>
        </p:nvSpPr>
        <p:spPr bwMode="auto">
          <a:xfrm>
            <a:off x="395288" y="5492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16" name="Rectangle 8"/>
          <p:cNvSpPr>
            <a:spLocks noChangeArrowheads="1"/>
          </p:cNvSpPr>
          <p:nvPr>
            <p:custDataLst>
              <p:tags r:id="rId7"/>
            </p:custDataLst>
          </p:nvPr>
        </p:nvSpPr>
        <p:spPr bwMode="auto">
          <a:xfrm>
            <a:off x="5988271" y="548680"/>
            <a:ext cx="2852063" cy="369332"/>
          </a:xfrm>
          <a:prstGeom prst="rect">
            <a:avLst/>
          </a:prstGeom>
          <a:noFill/>
          <a:ln w="9525">
            <a:noFill/>
            <a:miter lim="800000"/>
            <a:headEnd/>
            <a:tailEnd/>
          </a:ln>
        </p:spPr>
        <p:txBody>
          <a:bodyPr wrap="none">
            <a:spAutoFit/>
          </a:bodyPr>
          <a:lstStyle/>
          <a:p>
            <a:pPr>
              <a:spcBef>
                <a:spcPct val="50000"/>
              </a:spcBef>
            </a:pPr>
            <a:r>
              <a:rPr lang="fr-CA" b="1" i="1" dirty="0" smtClean="0">
                <a:solidFill>
                  <a:schemeClr val="bg1"/>
                </a:solidFill>
              </a:rPr>
              <a:t>2. Contexte économique</a:t>
            </a:r>
            <a:endParaRPr lang="fr-FR" b="1" i="1" dirty="0">
              <a:solidFill>
                <a:schemeClr val="bg1"/>
              </a:solidFill>
            </a:endParaRPr>
          </a:p>
        </p:txBody>
      </p:sp>
      <p:sp>
        <p:nvSpPr>
          <p:cNvPr id="17" name="Text Box 2"/>
          <p:cNvSpPr txBox="1">
            <a:spLocks noChangeArrowheads="1"/>
          </p:cNvSpPr>
          <p:nvPr>
            <p:custDataLst>
              <p:tags r:id="rId8"/>
            </p:custDataLst>
          </p:nvPr>
        </p:nvSpPr>
        <p:spPr bwMode="auto">
          <a:xfrm>
            <a:off x="755650" y="549275"/>
            <a:ext cx="4244975" cy="369888"/>
          </a:xfrm>
          <a:prstGeom prst="rect">
            <a:avLst/>
          </a:prstGeom>
          <a:noFill/>
          <a:ln w="9525">
            <a:noFill/>
            <a:miter lim="800000"/>
            <a:headEnd/>
            <a:tailEnd/>
          </a:ln>
        </p:spPr>
        <p:txBody>
          <a:bodyPr>
            <a:spAutoFit/>
          </a:bodyPr>
          <a:lstStyle/>
          <a:p>
            <a:pPr>
              <a:spcBef>
                <a:spcPct val="50000"/>
              </a:spcBef>
            </a:pPr>
            <a:r>
              <a:rPr lang="fr-CA" b="1" i="1" dirty="0" smtClean="0">
                <a:solidFill>
                  <a:srgbClr val="CC0000"/>
                </a:solidFill>
              </a:rPr>
              <a:t>Le point sur la conjoncture 2015</a:t>
            </a:r>
            <a:endParaRPr lang="fr-CA" b="1" i="1" dirty="0">
              <a:solidFill>
                <a:srgbClr val="CC0000"/>
              </a:solidFill>
            </a:endParaRPr>
          </a:p>
        </p:txBody>
      </p:sp>
      <p:sp>
        <p:nvSpPr>
          <p:cNvPr id="18" name="Rectangle 17"/>
          <p:cNvSpPr>
            <a:spLocks noChangeArrowheads="1"/>
          </p:cNvSpPr>
          <p:nvPr>
            <p:custDataLst>
              <p:tags r:id="rId9"/>
            </p:custDataLst>
          </p:nvPr>
        </p:nvSpPr>
        <p:spPr bwMode="auto">
          <a:xfrm>
            <a:off x="636339" y="3127832"/>
            <a:ext cx="7777163" cy="2677656"/>
          </a:xfrm>
          <a:prstGeom prst="rect">
            <a:avLst/>
          </a:prstGeom>
          <a:noFill/>
          <a:ln w="9525">
            <a:noFill/>
            <a:miter lim="800000"/>
            <a:headEnd/>
            <a:tailEnd/>
          </a:ln>
        </p:spPr>
        <p:txBody>
          <a:bodyPr>
            <a:spAutoFit/>
          </a:bodyPr>
          <a:lstStyle/>
          <a:p>
            <a:pPr marL="723900" lvl="1" indent="-368300" algn="just">
              <a:buFont typeface="Wingdings" pitchFamily="2" charset="2"/>
              <a:buChar char="ð"/>
            </a:pPr>
            <a:r>
              <a:rPr lang="fr-CA" sz="2400" dirty="0" smtClean="0"/>
              <a:t>Com. Fiscalité (Godbout) = </a:t>
            </a:r>
            <a:r>
              <a:rPr lang="fr-CA" sz="2400" dirty="0">
                <a:sym typeface="Wingdings"/>
              </a:rPr>
              <a:t> </a:t>
            </a:r>
            <a:r>
              <a:rPr lang="fr-CA" sz="2400" dirty="0" smtClean="0"/>
              <a:t>650 M$</a:t>
            </a:r>
          </a:p>
          <a:p>
            <a:pPr marL="723900" lvl="1" indent="-368300" algn="just">
              <a:buFont typeface="Wingdings" pitchFamily="2" charset="2"/>
              <a:buChar char="ð"/>
            </a:pPr>
            <a:r>
              <a:rPr lang="fr-CA" sz="2400" dirty="0" smtClean="0"/>
              <a:t>Com. Révision programmes (Robillard) = </a:t>
            </a:r>
            <a:r>
              <a:rPr lang="fr-CA" sz="2400" dirty="0">
                <a:sym typeface="Wingdings"/>
              </a:rPr>
              <a:t> </a:t>
            </a:r>
            <a:r>
              <a:rPr lang="fr-CA" sz="2400" dirty="0" smtClean="0"/>
              <a:t>3,2 G$</a:t>
            </a:r>
          </a:p>
          <a:p>
            <a:pPr marL="723900" lvl="1" indent="-368300" algn="just">
              <a:buFont typeface="Wingdings" pitchFamily="2" charset="2"/>
              <a:buChar char="ð"/>
            </a:pPr>
            <a:r>
              <a:rPr lang="fr-CA" sz="2400" dirty="0" smtClean="0"/>
              <a:t>PL3 = rouvrir les régimes de retraite municipaux</a:t>
            </a:r>
          </a:p>
          <a:p>
            <a:pPr marL="723900" lvl="1" indent="-368300" algn="just">
              <a:buFont typeface="Wingdings" pitchFamily="2" charset="2"/>
              <a:buChar char="ð"/>
            </a:pPr>
            <a:r>
              <a:rPr lang="fr-CA" sz="2400" dirty="0" smtClean="0"/>
              <a:t>PL15 = geler les effectifs de l’État (</a:t>
            </a:r>
            <a:r>
              <a:rPr lang="fr-CA" sz="2400" dirty="0">
                <a:sym typeface="Wingdings"/>
              </a:rPr>
              <a:t> </a:t>
            </a:r>
            <a:r>
              <a:rPr lang="fr-CA" sz="2400" dirty="0" smtClean="0">
                <a:sym typeface="Wingdings"/>
              </a:rPr>
              <a:t>500 </a:t>
            </a:r>
            <a:r>
              <a:rPr lang="fr-CA" sz="2400" dirty="0">
                <a:sym typeface="Wingdings"/>
              </a:rPr>
              <a:t>M</a:t>
            </a:r>
            <a:r>
              <a:rPr lang="fr-CA" sz="2400" dirty="0" smtClean="0">
                <a:sym typeface="Wingdings"/>
              </a:rPr>
              <a:t>$)</a:t>
            </a:r>
            <a:endParaRPr lang="fr-CA" sz="2400" dirty="0" smtClean="0"/>
          </a:p>
          <a:p>
            <a:pPr marL="723900" lvl="1" indent="-368300" algn="just">
              <a:buFont typeface="Wingdings" pitchFamily="2" charset="2"/>
              <a:buChar char="ð"/>
            </a:pPr>
            <a:r>
              <a:rPr lang="fr-CA" sz="2400" dirty="0" smtClean="0"/>
              <a:t>Abolition de structures (</a:t>
            </a:r>
            <a:r>
              <a:rPr lang="fr-CA" sz="2400" dirty="0" err="1" smtClean="0"/>
              <a:t>dir</a:t>
            </a:r>
            <a:r>
              <a:rPr lang="fr-CA" sz="2400" dirty="0" smtClean="0"/>
              <a:t>. </a:t>
            </a:r>
            <a:r>
              <a:rPr lang="fr-CA" sz="2400" dirty="0" err="1" smtClean="0"/>
              <a:t>rég</a:t>
            </a:r>
            <a:r>
              <a:rPr lang="fr-CA" sz="2400" dirty="0" smtClean="0"/>
              <a:t>. MELS, agences de la santé, CRÉ, CLD, etc.)</a:t>
            </a:r>
          </a:p>
          <a:p>
            <a:pPr marL="723900" lvl="1" indent="-368300" algn="just">
              <a:buFont typeface="Wingdings" pitchFamily="2" charset="2"/>
              <a:buChar char="ð"/>
            </a:pPr>
            <a:r>
              <a:rPr lang="fr-CA" sz="2400" dirty="0" smtClean="0">
                <a:sym typeface="Wingdings"/>
              </a:rPr>
              <a:t> 300 M$ </a:t>
            </a:r>
            <a:r>
              <a:rPr lang="fr-CA" sz="2400" dirty="0" smtClean="0"/>
              <a:t>subventions aux municipalités</a:t>
            </a:r>
          </a:p>
        </p:txBody>
      </p:sp>
      <p:pic>
        <p:nvPicPr>
          <p:cNvPr id="12" name="Picture 2" descr="P:\Commun\-- Logos fae et syndicats --\FAE_nouveau-logos_sept2012\Logo_FAE_basse_resolution.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018379" y="5765019"/>
            <a:ext cx="739942" cy="761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22272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custDataLst>
              <p:tags r:id="rId1"/>
            </p:custDataLst>
          </p:nvPr>
        </p:nvSpPr>
        <p:spPr bwMode="auto">
          <a:xfrm>
            <a:off x="684213" y="1484784"/>
            <a:ext cx="7777162" cy="830997"/>
          </a:xfrm>
          <a:prstGeom prst="rect">
            <a:avLst/>
          </a:prstGeom>
          <a:noFill/>
          <a:ln w="9525">
            <a:noFill/>
            <a:miter lim="800000"/>
            <a:headEnd/>
            <a:tailEnd/>
          </a:ln>
        </p:spPr>
        <p:txBody>
          <a:bodyPr>
            <a:spAutoFit/>
          </a:bodyPr>
          <a:lstStyle/>
          <a:p>
            <a:pPr algn="just"/>
            <a:r>
              <a:rPr lang="fr-CA" sz="2400" b="1" dirty="0" smtClean="0">
                <a:solidFill>
                  <a:srgbClr val="CC0000"/>
                </a:solidFill>
              </a:rPr>
              <a:t>2.3 La solution du PLQ : l’austérité à fond la caisse</a:t>
            </a:r>
          </a:p>
          <a:p>
            <a:pPr algn="just"/>
            <a:r>
              <a:rPr lang="fr-CA" sz="2400" dirty="0" smtClean="0"/>
              <a:t>Et la pluie de mauvaises nouvelles se poursuit…</a:t>
            </a:r>
            <a:endParaRPr lang="fr-CA" sz="2400" dirty="0"/>
          </a:p>
        </p:txBody>
      </p:sp>
      <p:sp>
        <p:nvSpPr>
          <p:cNvPr id="6147" name="Rectangle 3"/>
          <p:cNvSpPr>
            <a:spLocks noChangeArrowheads="1"/>
          </p:cNvSpPr>
          <p:nvPr>
            <p:custDataLst>
              <p:tags r:id="rId2"/>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48" name="Rectangle 4"/>
          <p:cNvSpPr>
            <a:spLocks noChangeArrowheads="1"/>
          </p:cNvSpPr>
          <p:nvPr>
            <p:custDataLst>
              <p:tags r:id="rId3"/>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0" name="Rectangle 6"/>
          <p:cNvSpPr>
            <a:spLocks noChangeArrowheads="1"/>
          </p:cNvSpPr>
          <p:nvPr>
            <p:custDataLst>
              <p:tags r:id="rId4"/>
            </p:custDataLst>
          </p:nvPr>
        </p:nvSpPr>
        <p:spPr bwMode="auto">
          <a:xfrm>
            <a:off x="5003800" y="549275"/>
            <a:ext cx="3744913"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1" name="Rectangle 7"/>
          <p:cNvSpPr>
            <a:spLocks noChangeArrowheads="1"/>
          </p:cNvSpPr>
          <p:nvPr>
            <p:custDataLst>
              <p:tags r:id="rId5"/>
            </p:custDataLst>
          </p:nvPr>
        </p:nvSpPr>
        <p:spPr bwMode="auto">
          <a:xfrm>
            <a:off x="8388350" y="90963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3" name="Rectangle 9"/>
          <p:cNvSpPr>
            <a:spLocks noChangeArrowheads="1"/>
          </p:cNvSpPr>
          <p:nvPr>
            <p:custDataLst>
              <p:tags r:id="rId6"/>
            </p:custDataLst>
          </p:nvPr>
        </p:nvSpPr>
        <p:spPr bwMode="auto">
          <a:xfrm>
            <a:off x="395288" y="5492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16" name="Rectangle 8"/>
          <p:cNvSpPr>
            <a:spLocks noChangeArrowheads="1"/>
          </p:cNvSpPr>
          <p:nvPr>
            <p:custDataLst>
              <p:tags r:id="rId7"/>
            </p:custDataLst>
          </p:nvPr>
        </p:nvSpPr>
        <p:spPr bwMode="auto">
          <a:xfrm>
            <a:off x="5988271" y="548680"/>
            <a:ext cx="2852063" cy="369332"/>
          </a:xfrm>
          <a:prstGeom prst="rect">
            <a:avLst/>
          </a:prstGeom>
          <a:noFill/>
          <a:ln w="9525">
            <a:noFill/>
            <a:miter lim="800000"/>
            <a:headEnd/>
            <a:tailEnd/>
          </a:ln>
        </p:spPr>
        <p:txBody>
          <a:bodyPr wrap="none">
            <a:spAutoFit/>
          </a:bodyPr>
          <a:lstStyle/>
          <a:p>
            <a:pPr>
              <a:spcBef>
                <a:spcPct val="50000"/>
              </a:spcBef>
            </a:pPr>
            <a:r>
              <a:rPr lang="fr-CA" b="1" i="1" dirty="0" smtClean="0">
                <a:solidFill>
                  <a:schemeClr val="bg1"/>
                </a:solidFill>
              </a:rPr>
              <a:t>2. Contexte économique</a:t>
            </a:r>
            <a:endParaRPr lang="fr-FR" b="1" i="1" dirty="0">
              <a:solidFill>
                <a:schemeClr val="bg1"/>
              </a:solidFill>
            </a:endParaRPr>
          </a:p>
        </p:txBody>
      </p:sp>
      <p:sp>
        <p:nvSpPr>
          <p:cNvPr id="17" name="Text Box 2"/>
          <p:cNvSpPr txBox="1">
            <a:spLocks noChangeArrowheads="1"/>
          </p:cNvSpPr>
          <p:nvPr>
            <p:custDataLst>
              <p:tags r:id="rId8"/>
            </p:custDataLst>
          </p:nvPr>
        </p:nvSpPr>
        <p:spPr bwMode="auto">
          <a:xfrm>
            <a:off x="755650" y="549275"/>
            <a:ext cx="4244975" cy="369888"/>
          </a:xfrm>
          <a:prstGeom prst="rect">
            <a:avLst/>
          </a:prstGeom>
          <a:noFill/>
          <a:ln w="9525">
            <a:noFill/>
            <a:miter lim="800000"/>
            <a:headEnd/>
            <a:tailEnd/>
          </a:ln>
        </p:spPr>
        <p:txBody>
          <a:bodyPr>
            <a:spAutoFit/>
          </a:bodyPr>
          <a:lstStyle/>
          <a:p>
            <a:pPr>
              <a:spcBef>
                <a:spcPct val="50000"/>
              </a:spcBef>
            </a:pPr>
            <a:r>
              <a:rPr lang="fr-CA" b="1" i="1" dirty="0" smtClean="0">
                <a:solidFill>
                  <a:srgbClr val="CC0000"/>
                </a:solidFill>
              </a:rPr>
              <a:t>Le point sur la conjoncture 2015</a:t>
            </a:r>
            <a:endParaRPr lang="fr-CA" b="1" i="1" dirty="0">
              <a:solidFill>
                <a:srgbClr val="CC0000"/>
              </a:solidFill>
            </a:endParaRPr>
          </a:p>
        </p:txBody>
      </p:sp>
      <p:sp>
        <p:nvSpPr>
          <p:cNvPr id="18" name="Rectangle 17"/>
          <p:cNvSpPr>
            <a:spLocks noChangeArrowheads="1"/>
          </p:cNvSpPr>
          <p:nvPr>
            <p:custDataLst>
              <p:tags r:id="rId9"/>
            </p:custDataLst>
          </p:nvPr>
        </p:nvSpPr>
        <p:spPr bwMode="auto">
          <a:xfrm>
            <a:off x="395288" y="2483694"/>
            <a:ext cx="7777163" cy="3416320"/>
          </a:xfrm>
          <a:prstGeom prst="rect">
            <a:avLst/>
          </a:prstGeom>
          <a:noFill/>
          <a:ln w="9525">
            <a:noFill/>
            <a:miter lim="800000"/>
            <a:headEnd/>
            <a:tailEnd/>
          </a:ln>
        </p:spPr>
        <p:txBody>
          <a:bodyPr>
            <a:spAutoFit/>
          </a:bodyPr>
          <a:lstStyle/>
          <a:p>
            <a:pPr marL="723900" lvl="1" indent="-368300" algn="just">
              <a:buFont typeface="Wingdings" pitchFamily="2" charset="2"/>
              <a:buChar char="ð"/>
            </a:pPr>
            <a:r>
              <a:rPr lang="fr-CA" sz="2400" dirty="0"/>
              <a:t>M</a:t>
            </a:r>
            <a:r>
              <a:rPr lang="fr-CA" sz="2400" dirty="0" smtClean="0"/>
              <a:t>odulation</a:t>
            </a:r>
            <a:r>
              <a:rPr lang="fr-CA" sz="2400" dirty="0" smtClean="0">
                <a:sym typeface="Wingdings"/>
              </a:rPr>
              <a:t> </a:t>
            </a:r>
            <a:r>
              <a:rPr lang="fr-CA" sz="2400" dirty="0" smtClean="0"/>
              <a:t>tarifs de garderie &amp; taxe parentale</a:t>
            </a:r>
            <a:endParaRPr lang="fr-CA" sz="2400" dirty="0"/>
          </a:p>
          <a:p>
            <a:pPr marL="723900" lvl="1" indent="-368300" algn="just">
              <a:buFont typeface="Wingdings" pitchFamily="2" charset="2"/>
              <a:buChar char="ð"/>
            </a:pPr>
            <a:r>
              <a:rPr lang="fr-CA" sz="2400" dirty="0" smtClean="0">
                <a:sym typeface="Wingdings"/>
              </a:rPr>
              <a:t> 2 % effectifs dans la fonction publique</a:t>
            </a:r>
            <a:endParaRPr lang="fr-CA" sz="2400" dirty="0" smtClean="0"/>
          </a:p>
          <a:p>
            <a:pPr marL="723900" lvl="1" indent="-368300" algn="just">
              <a:buFont typeface="Wingdings" pitchFamily="2" charset="2"/>
              <a:buChar char="ð"/>
            </a:pPr>
            <a:r>
              <a:rPr lang="fr-CA" sz="2400" dirty="0" smtClean="0"/>
              <a:t>Mise à jour économique (2 décembre)</a:t>
            </a:r>
          </a:p>
          <a:p>
            <a:pPr marL="1181100" lvl="2" indent="-368300" algn="just">
              <a:buFont typeface="Wingdings" pitchFamily="2" charset="2"/>
              <a:buChar char="ð"/>
            </a:pPr>
            <a:r>
              <a:rPr lang="fr-CA" sz="2400" dirty="0" smtClean="0"/>
              <a:t>Compressions supplémentaires de 600 M$</a:t>
            </a:r>
          </a:p>
          <a:p>
            <a:pPr marL="1181100" lvl="2" indent="-368300" algn="just">
              <a:buFont typeface="Wingdings" pitchFamily="2" charset="2"/>
              <a:buChar char="ð"/>
            </a:pPr>
            <a:r>
              <a:rPr lang="fr-CA" sz="2400" dirty="0">
                <a:sym typeface="Wingdings"/>
              </a:rPr>
              <a:t> </a:t>
            </a:r>
            <a:r>
              <a:rPr lang="fr-CA" sz="2400" dirty="0" smtClean="0">
                <a:sym typeface="Wingdings"/>
              </a:rPr>
              <a:t>9 % prime d’assurance automobile</a:t>
            </a:r>
          </a:p>
          <a:p>
            <a:pPr marL="1181100" lvl="2" indent="-368300" algn="just">
              <a:buFont typeface="Wingdings" pitchFamily="2" charset="2"/>
              <a:buChar char="ð"/>
            </a:pPr>
            <a:r>
              <a:rPr lang="fr-CA" sz="2400" dirty="0" smtClean="0">
                <a:sym typeface="Wingdings"/>
              </a:rPr>
              <a:t>½ déduction impôt pour cotisations syndicales et professionnelles ( </a:t>
            </a:r>
            <a:r>
              <a:rPr lang="fr-CA" sz="2400" dirty="0" smtClean="0"/>
              <a:t>112 M$)</a:t>
            </a:r>
          </a:p>
          <a:p>
            <a:pPr marL="1181100" lvl="2" indent="-368300" algn="just">
              <a:buFont typeface="Wingdings" pitchFamily="2" charset="2"/>
              <a:buChar char="ð"/>
            </a:pPr>
            <a:endParaRPr lang="fr-CA" sz="2400" dirty="0" smtClean="0"/>
          </a:p>
          <a:p>
            <a:pPr marL="355600" lvl="1" algn="just"/>
            <a:r>
              <a:rPr lang="fr-CA" sz="2400" dirty="0" smtClean="0"/>
              <a:t>Et il </a:t>
            </a:r>
            <a:r>
              <a:rPr lang="fr-CA" sz="2400" b="1" dirty="0" smtClean="0">
                <a:solidFill>
                  <a:srgbClr val="CC0000"/>
                </a:solidFill>
              </a:rPr>
              <a:t>reste encore 1,2 G$</a:t>
            </a:r>
            <a:r>
              <a:rPr lang="fr-CA" sz="2400" dirty="0" smtClean="0"/>
              <a:t> de compressions à venir</a:t>
            </a:r>
            <a:endParaRPr lang="fr-CA" sz="2400" dirty="0"/>
          </a:p>
        </p:txBody>
      </p:sp>
      <p:pic>
        <p:nvPicPr>
          <p:cNvPr id="12" name="Picture 2" descr="P:\Commun\-- Logos fae et syndicats --\FAE_nouveau-logos_sept2012\Logo_FAE_basse_resolution.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018379" y="5765019"/>
            <a:ext cx="739942" cy="761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30206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custDataLst>
              <p:tags r:id="rId1"/>
            </p:custDataLst>
          </p:nvPr>
        </p:nvSpPr>
        <p:spPr bwMode="auto">
          <a:xfrm>
            <a:off x="684213" y="1497521"/>
            <a:ext cx="7777162" cy="1569660"/>
          </a:xfrm>
          <a:prstGeom prst="rect">
            <a:avLst/>
          </a:prstGeom>
          <a:noFill/>
          <a:ln w="9525">
            <a:noFill/>
            <a:miter lim="800000"/>
            <a:headEnd/>
            <a:tailEnd/>
          </a:ln>
        </p:spPr>
        <p:txBody>
          <a:bodyPr>
            <a:spAutoFit/>
          </a:bodyPr>
          <a:lstStyle/>
          <a:p>
            <a:pPr algn="just"/>
            <a:r>
              <a:rPr lang="fr-CA" sz="2400" b="1" dirty="0" smtClean="0">
                <a:solidFill>
                  <a:srgbClr val="CC0000"/>
                </a:solidFill>
              </a:rPr>
              <a:t>2.4 Des conditions de vie de plus en plus précaires</a:t>
            </a:r>
          </a:p>
          <a:p>
            <a:pPr algn="just"/>
            <a:r>
              <a:rPr lang="fr-CA" sz="2400" dirty="0" smtClean="0"/>
              <a:t>Pendant que le gouvernement demande à chacun de faire sa part, les conditions de vie continuent de se précariser, et les inégalités de faire leur chemin.</a:t>
            </a:r>
            <a:endParaRPr lang="fr-CA" sz="2400" dirty="0"/>
          </a:p>
        </p:txBody>
      </p:sp>
      <p:sp>
        <p:nvSpPr>
          <p:cNvPr id="6147" name="Rectangle 3"/>
          <p:cNvSpPr>
            <a:spLocks noChangeArrowheads="1"/>
          </p:cNvSpPr>
          <p:nvPr>
            <p:custDataLst>
              <p:tags r:id="rId2"/>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48" name="Rectangle 4"/>
          <p:cNvSpPr>
            <a:spLocks noChangeArrowheads="1"/>
          </p:cNvSpPr>
          <p:nvPr>
            <p:custDataLst>
              <p:tags r:id="rId3"/>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0" name="Rectangle 6"/>
          <p:cNvSpPr>
            <a:spLocks noChangeArrowheads="1"/>
          </p:cNvSpPr>
          <p:nvPr>
            <p:custDataLst>
              <p:tags r:id="rId4"/>
            </p:custDataLst>
          </p:nvPr>
        </p:nvSpPr>
        <p:spPr bwMode="auto">
          <a:xfrm>
            <a:off x="5003800" y="549275"/>
            <a:ext cx="3744913"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1" name="Rectangle 7"/>
          <p:cNvSpPr>
            <a:spLocks noChangeArrowheads="1"/>
          </p:cNvSpPr>
          <p:nvPr>
            <p:custDataLst>
              <p:tags r:id="rId5"/>
            </p:custDataLst>
          </p:nvPr>
        </p:nvSpPr>
        <p:spPr bwMode="auto">
          <a:xfrm>
            <a:off x="8388350" y="90963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3" name="Rectangle 9"/>
          <p:cNvSpPr>
            <a:spLocks noChangeArrowheads="1"/>
          </p:cNvSpPr>
          <p:nvPr>
            <p:custDataLst>
              <p:tags r:id="rId6"/>
            </p:custDataLst>
          </p:nvPr>
        </p:nvSpPr>
        <p:spPr bwMode="auto">
          <a:xfrm>
            <a:off x="395288" y="5492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16" name="Rectangle 8"/>
          <p:cNvSpPr>
            <a:spLocks noChangeArrowheads="1"/>
          </p:cNvSpPr>
          <p:nvPr>
            <p:custDataLst>
              <p:tags r:id="rId7"/>
            </p:custDataLst>
          </p:nvPr>
        </p:nvSpPr>
        <p:spPr bwMode="auto">
          <a:xfrm>
            <a:off x="5988271" y="548680"/>
            <a:ext cx="2852063" cy="369332"/>
          </a:xfrm>
          <a:prstGeom prst="rect">
            <a:avLst/>
          </a:prstGeom>
          <a:noFill/>
          <a:ln w="9525">
            <a:noFill/>
            <a:miter lim="800000"/>
            <a:headEnd/>
            <a:tailEnd/>
          </a:ln>
        </p:spPr>
        <p:txBody>
          <a:bodyPr wrap="none">
            <a:spAutoFit/>
          </a:bodyPr>
          <a:lstStyle/>
          <a:p>
            <a:pPr>
              <a:spcBef>
                <a:spcPct val="50000"/>
              </a:spcBef>
            </a:pPr>
            <a:r>
              <a:rPr lang="fr-CA" b="1" i="1" dirty="0" smtClean="0">
                <a:solidFill>
                  <a:schemeClr val="bg1"/>
                </a:solidFill>
              </a:rPr>
              <a:t>2. Contexte économique</a:t>
            </a:r>
            <a:endParaRPr lang="fr-FR" b="1" i="1" dirty="0">
              <a:solidFill>
                <a:schemeClr val="bg1"/>
              </a:solidFill>
            </a:endParaRPr>
          </a:p>
        </p:txBody>
      </p:sp>
      <p:sp>
        <p:nvSpPr>
          <p:cNvPr id="17" name="Text Box 2"/>
          <p:cNvSpPr txBox="1">
            <a:spLocks noChangeArrowheads="1"/>
          </p:cNvSpPr>
          <p:nvPr>
            <p:custDataLst>
              <p:tags r:id="rId8"/>
            </p:custDataLst>
          </p:nvPr>
        </p:nvSpPr>
        <p:spPr bwMode="auto">
          <a:xfrm>
            <a:off x="755650" y="549275"/>
            <a:ext cx="4244975" cy="369888"/>
          </a:xfrm>
          <a:prstGeom prst="rect">
            <a:avLst/>
          </a:prstGeom>
          <a:noFill/>
          <a:ln w="9525">
            <a:noFill/>
            <a:miter lim="800000"/>
            <a:headEnd/>
            <a:tailEnd/>
          </a:ln>
        </p:spPr>
        <p:txBody>
          <a:bodyPr>
            <a:spAutoFit/>
          </a:bodyPr>
          <a:lstStyle/>
          <a:p>
            <a:pPr>
              <a:spcBef>
                <a:spcPct val="50000"/>
              </a:spcBef>
            </a:pPr>
            <a:r>
              <a:rPr lang="fr-CA" b="1" i="1" dirty="0" smtClean="0">
                <a:solidFill>
                  <a:srgbClr val="CC0000"/>
                </a:solidFill>
              </a:rPr>
              <a:t>Le point sur la conjoncture 2015</a:t>
            </a:r>
            <a:endParaRPr lang="fr-CA" b="1" i="1" dirty="0">
              <a:solidFill>
                <a:srgbClr val="CC0000"/>
              </a:solidFill>
            </a:endParaRPr>
          </a:p>
        </p:txBody>
      </p:sp>
      <p:sp>
        <p:nvSpPr>
          <p:cNvPr id="13" name="Rectangle 11"/>
          <p:cNvSpPr>
            <a:spLocks noChangeArrowheads="1"/>
          </p:cNvSpPr>
          <p:nvPr>
            <p:custDataLst>
              <p:tags r:id="rId9"/>
            </p:custDataLst>
          </p:nvPr>
        </p:nvSpPr>
        <p:spPr bwMode="auto">
          <a:xfrm>
            <a:off x="683567" y="3067181"/>
            <a:ext cx="7777163" cy="3046988"/>
          </a:xfrm>
          <a:prstGeom prst="rect">
            <a:avLst/>
          </a:prstGeom>
          <a:noFill/>
          <a:ln w="9525">
            <a:noFill/>
            <a:miter lim="800000"/>
            <a:headEnd/>
            <a:tailEnd/>
          </a:ln>
        </p:spPr>
        <p:txBody>
          <a:bodyPr>
            <a:spAutoFit/>
          </a:bodyPr>
          <a:lstStyle/>
          <a:p>
            <a:pPr marL="723900" lvl="1" indent="-368300" algn="just">
              <a:buFont typeface="Wingdings" pitchFamily="2" charset="2"/>
              <a:buChar char="ð"/>
            </a:pPr>
            <a:r>
              <a:rPr lang="fr-CA" sz="2400" b="1" dirty="0">
                <a:solidFill>
                  <a:srgbClr val="C00000"/>
                </a:solidFill>
                <a:sym typeface="Wingdings" pitchFamily="2" charset="2"/>
              </a:rPr>
              <a:t> pression financière générale </a:t>
            </a:r>
            <a:r>
              <a:rPr lang="fr-CA" sz="2400" dirty="0">
                <a:sym typeface="Wingdings" pitchFamily="2" charset="2"/>
              </a:rPr>
              <a:t>sur la classe moyenne et les plus </a:t>
            </a:r>
            <a:r>
              <a:rPr lang="fr-CA" sz="2400" dirty="0" smtClean="0">
                <a:sym typeface="Wingdings" pitchFamily="2" charset="2"/>
              </a:rPr>
              <a:t>démunis car…</a:t>
            </a:r>
            <a:endParaRPr lang="fr-CA" sz="2400" dirty="0">
              <a:sym typeface="Wingdings" pitchFamily="2" charset="2"/>
            </a:endParaRPr>
          </a:p>
          <a:p>
            <a:pPr marL="723900" lvl="1" indent="-368300" algn="just">
              <a:buFont typeface="Wingdings" pitchFamily="2" charset="2"/>
              <a:buChar char="ð"/>
            </a:pPr>
            <a:r>
              <a:rPr lang="fr-CA" sz="2400" dirty="0" smtClean="0"/>
              <a:t>Stagnation revenus et </a:t>
            </a:r>
            <a:r>
              <a:rPr lang="fr-CA" sz="2400" b="1" dirty="0" smtClean="0">
                <a:sym typeface="Wingdings"/>
              </a:rPr>
              <a:t></a:t>
            </a:r>
            <a:r>
              <a:rPr lang="fr-CA" sz="2400" b="1" dirty="0" smtClean="0">
                <a:sym typeface="Wingdings" pitchFamily="2" charset="2"/>
              </a:rPr>
              <a:t> </a:t>
            </a:r>
            <a:r>
              <a:rPr lang="fr-CA" sz="2400" b="1" dirty="0" smtClean="0">
                <a:solidFill>
                  <a:srgbClr val="CC0000"/>
                </a:solidFill>
              </a:rPr>
              <a:t>pouvoir d’achat</a:t>
            </a:r>
          </a:p>
          <a:p>
            <a:pPr marL="723900" lvl="1" indent="-368300" algn="just">
              <a:buFont typeface="Wingdings" pitchFamily="2" charset="2"/>
              <a:buChar char="ð"/>
            </a:pPr>
            <a:r>
              <a:rPr lang="fr-CA" sz="2400" dirty="0">
                <a:sym typeface="Wingdings" pitchFamily="2" charset="2"/>
              </a:rPr>
              <a:t> </a:t>
            </a:r>
            <a:r>
              <a:rPr lang="fr-CA" sz="2400" b="1" dirty="0" smtClean="0">
                <a:solidFill>
                  <a:srgbClr val="CC0000"/>
                </a:solidFill>
                <a:sym typeface="Wingdings" pitchFamily="2" charset="2"/>
              </a:rPr>
              <a:t>prix</a:t>
            </a:r>
            <a:r>
              <a:rPr lang="fr-CA" sz="2400" dirty="0" smtClean="0">
                <a:solidFill>
                  <a:srgbClr val="CC0000"/>
                </a:solidFill>
                <a:sym typeface="Wingdings" pitchFamily="2" charset="2"/>
              </a:rPr>
              <a:t> </a:t>
            </a:r>
            <a:r>
              <a:rPr lang="fr-CA" sz="2400" dirty="0">
                <a:sym typeface="Wingdings" pitchFamily="2" charset="2"/>
              </a:rPr>
              <a:t>des biens de première nécessité, des coûts du logement et du </a:t>
            </a:r>
            <a:r>
              <a:rPr lang="fr-CA" sz="2400" dirty="0" smtClean="0">
                <a:sym typeface="Wingdings" pitchFamily="2" charset="2"/>
              </a:rPr>
              <a:t>transport</a:t>
            </a:r>
          </a:p>
          <a:p>
            <a:pPr marL="723900" lvl="1" indent="-368300" algn="just">
              <a:buFont typeface="Wingdings" pitchFamily="2" charset="2"/>
              <a:buChar char="ð"/>
            </a:pPr>
            <a:r>
              <a:rPr lang="fr-CA" sz="2400" dirty="0">
                <a:sym typeface="Wingdings" pitchFamily="2" charset="2"/>
              </a:rPr>
              <a:t> </a:t>
            </a:r>
            <a:r>
              <a:rPr lang="fr-CA" sz="2400" b="1" dirty="0" smtClean="0">
                <a:solidFill>
                  <a:srgbClr val="CC0000"/>
                </a:solidFill>
                <a:sym typeface="Wingdings" pitchFamily="2" charset="2"/>
              </a:rPr>
              <a:t>pression fiscale </a:t>
            </a:r>
            <a:r>
              <a:rPr lang="fr-CA" sz="2400" dirty="0" smtClean="0">
                <a:sym typeface="Wingdings" pitchFamily="2" charset="2"/>
              </a:rPr>
              <a:t>(taxes, tarifs) sur les particuliers des classes moyennes ou démunies</a:t>
            </a:r>
            <a:endParaRPr lang="fr-CA" sz="2400" dirty="0">
              <a:sym typeface="Wingdings" pitchFamily="2" charset="2"/>
            </a:endParaRPr>
          </a:p>
          <a:p>
            <a:pPr marL="723900" lvl="1" indent="-368300" algn="just">
              <a:buFont typeface="Wingdings" pitchFamily="2" charset="2"/>
              <a:buChar char="ð"/>
            </a:pPr>
            <a:r>
              <a:rPr lang="fr-CA" sz="2400" dirty="0" smtClean="0">
                <a:sym typeface="Wingdings" pitchFamily="2" charset="2"/>
              </a:rPr>
              <a:t> de l’</a:t>
            </a:r>
            <a:r>
              <a:rPr lang="fr-CA" sz="2400" b="1" dirty="0" smtClean="0">
                <a:solidFill>
                  <a:srgbClr val="CC0000"/>
                </a:solidFill>
                <a:sym typeface="Wingdings" pitchFamily="2" charset="2"/>
              </a:rPr>
              <a:t>endettement</a:t>
            </a:r>
            <a:r>
              <a:rPr lang="fr-CA" sz="2400" dirty="0" smtClean="0">
                <a:sym typeface="Wingdings" pitchFamily="2" charset="2"/>
              </a:rPr>
              <a:t> des individus</a:t>
            </a:r>
          </a:p>
        </p:txBody>
      </p:sp>
      <p:pic>
        <p:nvPicPr>
          <p:cNvPr id="12" name="Picture 2" descr="P:\Commun\-- Logos fae et syndicats --\FAE_nouveau-logos_sept2012\Logo_FAE_basse_resolution.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018379" y="5765019"/>
            <a:ext cx="739942" cy="761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00348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custDataLst>
              <p:tags r:id="rId1"/>
            </p:custDataLst>
          </p:nvPr>
        </p:nvSpPr>
        <p:spPr bwMode="auto">
          <a:xfrm>
            <a:off x="684213" y="1484784"/>
            <a:ext cx="8064500" cy="2308324"/>
          </a:xfrm>
          <a:prstGeom prst="rect">
            <a:avLst/>
          </a:prstGeom>
          <a:noFill/>
          <a:ln w="9525">
            <a:noFill/>
            <a:miter lim="800000"/>
            <a:headEnd/>
            <a:tailEnd/>
          </a:ln>
        </p:spPr>
        <p:txBody>
          <a:bodyPr wrap="square">
            <a:spAutoFit/>
          </a:bodyPr>
          <a:lstStyle/>
          <a:p>
            <a:pPr algn="just"/>
            <a:r>
              <a:rPr lang="fr-CA" sz="2400" b="1" dirty="0" smtClean="0">
                <a:solidFill>
                  <a:srgbClr val="CC0000"/>
                </a:solidFill>
              </a:rPr>
              <a:t>2015 : qu’est-ce qui nous attend?</a:t>
            </a:r>
          </a:p>
          <a:p>
            <a:pPr algn="just"/>
            <a:r>
              <a:rPr lang="fr-CA" sz="2400" dirty="0" smtClean="0"/>
              <a:t>L’environnement externe, sur lequel nous n’avons que peu ou pas d’influence, a le potentiel de créer diverses pressions sur les projets et priorités de la Fédération. C’est pourquoi, l’analyse de la conjoncture s’intéresse à ce que peuvent nous réserver à court ou à moyen terme :</a:t>
            </a:r>
            <a:endParaRPr lang="fr-CA" sz="2400" dirty="0"/>
          </a:p>
        </p:txBody>
      </p:sp>
      <p:sp>
        <p:nvSpPr>
          <p:cNvPr id="6147" name="Rectangle 3"/>
          <p:cNvSpPr>
            <a:spLocks noChangeArrowheads="1"/>
          </p:cNvSpPr>
          <p:nvPr>
            <p:custDataLst>
              <p:tags r:id="rId2"/>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48" name="Rectangle 4"/>
          <p:cNvSpPr>
            <a:spLocks noChangeArrowheads="1"/>
          </p:cNvSpPr>
          <p:nvPr>
            <p:custDataLst>
              <p:tags r:id="rId3"/>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0" name="Rectangle 6"/>
          <p:cNvSpPr>
            <a:spLocks noChangeArrowheads="1"/>
          </p:cNvSpPr>
          <p:nvPr>
            <p:custDataLst>
              <p:tags r:id="rId4"/>
            </p:custDataLst>
          </p:nvPr>
        </p:nvSpPr>
        <p:spPr bwMode="auto">
          <a:xfrm>
            <a:off x="5003800" y="549275"/>
            <a:ext cx="3744913"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1" name="Rectangle 7"/>
          <p:cNvSpPr>
            <a:spLocks noChangeArrowheads="1"/>
          </p:cNvSpPr>
          <p:nvPr>
            <p:custDataLst>
              <p:tags r:id="rId5"/>
            </p:custDataLst>
          </p:nvPr>
        </p:nvSpPr>
        <p:spPr bwMode="auto">
          <a:xfrm>
            <a:off x="8388350" y="90963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3" name="Rectangle 9"/>
          <p:cNvSpPr>
            <a:spLocks noChangeArrowheads="1"/>
          </p:cNvSpPr>
          <p:nvPr>
            <p:custDataLst>
              <p:tags r:id="rId6"/>
            </p:custDataLst>
          </p:nvPr>
        </p:nvSpPr>
        <p:spPr bwMode="auto">
          <a:xfrm>
            <a:off x="395288" y="5492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4" name="Rectangle 11"/>
          <p:cNvSpPr>
            <a:spLocks noChangeArrowheads="1"/>
          </p:cNvSpPr>
          <p:nvPr>
            <p:custDataLst>
              <p:tags r:id="rId7"/>
            </p:custDataLst>
          </p:nvPr>
        </p:nvSpPr>
        <p:spPr bwMode="auto">
          <a:xfrm>
            <a:off x="667062" y="4046677"/>
            <a:ext cx="7777163" cy="1938992"/>
          </a:xfrm>
          <a:prstGeom prst="rect">
            <a:avLst/>
          </a:prstGeom>
          <a:noFill/>
          <a:ln w="9525">
            <a:noFill/>
            <a:miter lim="800000"/>
            <a:headEnd/>
            <a:tailEnd/>
          </a:ln>
        </p:spPr>
        <p:txBody>
          <a:bodyPr>
            <a:spAutoFit/>
          </a:bodyPr>
          <a:lstStyle/>
          <a:p>
            <a:pPr marL="723900" lvl="1" indent="-368300">
              <a:buFont typeface="Wingdings" pitchFamily="2" charset="2"/>
              <a:buChar char="ð"/>
            </a:pPr>
            <a:r>
              <a:rPr lang="fr-CA" sz="2400" dirty="0" smtClean="0"/>
              <a:t>La scène politique</a:t>
            </a:r>
          </a:p>
          <a:p>
            <a:pPr marL="723900" lvl="1" indent="-368300">
              <a:buFont typeface="Wingdings" pitchFamily="2" charset="2"/>
              <a:buChar char="ð"/>
            </a:pPr>
            <a:r>
              <a:rPr lang="fr-CA" sz="2400" dirty="0" smtClean="0"/>
              <a:t>La situation économique</a:t>
            </a:r>
          </a:p>
          <a:p>
            <a:pPr marL="723900" lvl="1" indent="-368300">
              <a:buFont typeface="Wingdings" pitchFamily="2" charset="2"/>
              <a:buChar char="ð"/>
            </a:pPr>
            <a:r>
              <a:rPr lang="fr-CA" sz="2400" dirty="0" smtClean="0"/>
              <a:t>Les principaux enjeux en éducation</a:t>
            </a:r>
          </a:p>
          <a:p>
            <a:pPr marL="723900" lvl="1" indent="-368300">
              <a:buFont typeface="Wingdings" pitchFamily="2" charset="2"/>
              <a:buChar char="ð"/>
            </a:pPr>
            <a:r>
              <a:rPr lang="fr-CA" sz="2400" dirty="0" smtClean="0"/>
              <a:t>Le contexte social</a:t>
            </a:r>
          </a:p>
          <a:p>
            <a:pPr marL="723900" lvl="1" indent="-368300">
              <a:buFont typeface="Wingdings" pitchFamily="2" charset="2"/>
              <a:buChar char="ð"/>
            </a:pPr>
            <a:r>
              <a:rPr lang="fr-CA" sz="2400" dirty="0" smtClean="0"/>
              <a:t>L’environnement syndical</a:t>
            </a:r>
            <a:endParaRPr lang="fr-CA" sz="2400" dirty="0"/>
          </a:p>
        </p:txBody>
      </p:sp>
      <p:pic>
        <p:nvPicPr>
          <p:cNvPr id="13" name="Picture 2" descr="P:\Commun\-- Logos fae et syndicats --\FAE_nouveau-logos_sept2012\Logo_FAE_basse_resolution.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018379" y="5765019"/>
            <a:ext cx="739942" cy="761194"/>
          </a:xfrm>
          <a:prstGeom prst="rect">
            <a:avLst/>
          </a:prstGeom>
          <a:noFill/>
          <a:extLst>
            <a:ext uri="{909E8E84-426E-40DD-AFC4-6F175D3DCCD1}">
              <a14:hiddenFill xmlns:a14="http://schemas.microsoft.com/office/drawing/2010/main">
                <a:solidFill>
                  <a:srgbClr val="FFFFFF"/>
                </a:solidFill>
              </a14:hiddenFill>
            </a:ext>
          </a:extLst>
        </p:spPr>
      </p:pic>
      <p:sp>
        <p:nvSpPr>
          <p:cNvPr id="14" name="Text Box 2"/>
          <p:cNvSpPr txBox="1">
            <a:spLocks noChangeArrowheads="1"/>
          </p:cNvSpPr>
          <p:nvPr>
            <p:custDataLst>
              <p:tags r:id="rId8"/>
            </p:custDataLst>
          </p:nvPr>
        </p:nvSpPr>
        <p:spPr bwMode="auto">
          <a:xfrm>
            <a:off x="755650" y="549275"/>
            <a:ext cx="4244975" cy="369888"/>
          </a:xfrm>
          <a:prstGeom prst="rect">
            <a:avLst/>
          </a:prstGeom>
          <a:noFill/>
          <a:ln w="9525">
            <a:noFill/>
            <a:miter lim="800000"/>
            <a:headEnd/>
            <a:tailEnd/>
          </a:ln>
        </p:spPr>
        <p:txBody>
          <a:bodyPr>
            <a:spAutoFit/>
          </a:bodyPr>
          <a:lstStyle/>
          <a:p>
            <a:pPr>
              <a:spcBef>
                <a:spcPct val="50000"/>
              </a:spcBef>
            </a:pPr>
            <a:r>
              <a:rPr lang="fr-CA" b="1" i="1" dirty="0" smtClean="0">
                <a:solidFill>
                  <a:srgbClr val="CC0000"/>
                </a:solidFill>
              </a:rPr>
              <a:t>Le point sur la conjoncture 2015</a:t>
            </a:r>
            <a:endParaRPr lang="fr-CA" b="1" i="1" dirty="0">
              <a:solidFill>
                <a:srgbClr val="CC0000"/>
              </a:solidFill>
            </a:endParaRPr>
          </a:p>
        </p:txBody>
      </p:sp>
      <p:sp>
        <p:nvSpPr>
          <p:cNvPr id="15" name="Rectangle 20"/>
          <p:cNvSpPr>
            <a:spLocks noChangeArrowheads="1"/>
          </p:cNvSpPr>
          <p:nvPr>
            <p:custDataLst>
              <p:tags r:id="rId9"/>
            </p:custDataLst>
          </p:nvPr>
        </p:nvSpPr>
        <p:spPr bwMode="auto">
          <a:xfrm>
            <a:off x="4976515" y="548680"/>
            <a:ext cx="3877985" cy="369332"/>
          </a:xfrm>
          <a:prstGeom prst="rect">
            <a:avLst/>
          </a:prstGeom>
          <a:noFill/>
          <a:ln w="9525">
            <a:noFill/>
            <a:miter lim="800000"/>
            <a:headEnd/>
            <a:tailEnd/>
          </a:ln>
        </p:spPr>
        <p:txBody>
          <a:bodyPr wrap="none">
            <a:spAutoFit/>
          </a:bodyPr>
          <a:lstStyle/>
          <a:p>
            <a:pPr>
              <a:spcBef>
                <a:spcPct val="50000"/>
              </a:spcBef>
            </a:pPr>
            <a:r>
              <a:rPr lang="fr-CA" b="1" i="1" dirty="0" smtClean="0">
                <a:solidFill>
                  <a:schemeClr val="bg1"/>
                </a:solidFill>
              </a:rPr>
              <a:t>Rappels: nature, objectifs et défis</a:t>
            </a:r>
            <a:endParaRPr lang="fr-FR" b="1" i="1" dirty="0">
              <a:solidFill>
                <a:schemeClr val="bg1"/>
              </a:solidFill>
            </a:endParaRPr>
          </a:p>
        </p:txBody>
      </p:sp>
    </p:spTree>
    <p:extLst>
      <p:ext uri="{BB962C8B-B14F-4D97-AF65-F5344CB8AC3E}">
        <p14:creationId xmlns:p14="http://schemas.microsoft.com/office/powerpoint/2010/main" val="37854101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custDataLst>
              <p:tags r:id="rId1"/>
            </p:custDataLst>
          </p:nvPr>
        </p:nvSpPr>
        <p:spPr bwMode="auto">
          <a:xfrm>
            <a:off x="684213" y="1497521"/>
            <a:ext cx="7777162" cy="1569660"/>
          </a:xfrm>
          <a:prstGeom prst="rect">
            <a:avLst/>
          </a:prstGeom>
          <a:noFill/>
          <a:ln w="9525">
            <a:noFill/>
            <a:miter lim="800000"/>
            <a:headEnd/>
            <a:tailEnd/>
          </a:ln>
        </p:spPr>
        <p:txBody>
          <a:bodyPr>
            <a:spAutoFit/>
          </a:bodyPr>
          <a:lstStyle/>
          <a:p>
            <a:pPr algn="just"/>
            <a:r>
              <a:rPr lang="fr-CA" sz="2400" b="1" dirty="0" smtClean="0">
                <a:solidFill>
                  <a:srgbClr val="CC0000"/>
                </a:solidFill>
              </a:rPr>
              <a:t>2.5 …mais pas pour les riches !</a:t>
            </a:r>
          </a:p>
          <a:p>
            <a:pPr algn="just"/>
            <a:r>
              <a:rPr lang="fr-CA" sz="2400" dirty="0" smtClean="0"/>
              <a:t>Si tout le monde est appelé à « faire sa juste part », il semble que celle-ci diffère selon le statut social et la fortune des individus…</a:t>
            </a:r>
            <a:endParaRPr lang="fr-CA" sz="2400" dirty="0"/>
          </a:p>
        </p:txBody>
      </p:sp>
      <p:sp>
        <p:nvSpPr>
          <p:cNvPr id="6147" name="Rectangle 3"/>
          <p:cNvSpPr>
            <a:spLocks noChangeArrowheads="1"/>
          </p:cNvSpPr>
          <p:nvPr>
            <p:custDataLst>
              <p:tags r:id="rId2"/>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48" name="Rectangle 4"/>
          <p:cNvSpPr>
            <a:spLocks noChangeArrowheads="1"/>
          </p:cNvSpPr>
          <p:nvPr>
            <p:custDataLst>
              <p:tags r:id="rId3"/>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0" name="Rectangle 6"/>
          <p:cNvSpPr>
            <a:spLocks noChangeArrowheads="1"/>
          </p:cNvSpPr>
          <p:nvPr>
            <p:custDataLst>
              <p:tags r:id="rId4"/>
            </p:custDataLst>
          </p:nvPr>
        </p:nvSpPr>
        <p:spPr bwMode="auto">
          <a:xfrm>
            <a:off x="5003800" y="549275"/>
            <a:ext cx="3744913"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1" name="Rectangle 7"/>
          <p:cNvSpPr>
            <a:spLocks noChangeArrowheads="1"/>
          </p:cNvSpPr>
          <p:nvPr>
            <p:custDataLst>
              <p:tags r:id="rId5"/>
            </p:custDataLst>
          </p:nvPr>
        </p:nvSpPr>
        <p:spPr bwMode="auto">
          <a:xfrm>
            <a:off x="8388350" y="90963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3" name="Rectangle 9"/>
          <p:cNvSpPr>
            <a:spLocks noChangeArrowheads="1"/>
          </p:cNvSpPr>
          <p:nvPr>
            <p:custDataLst>
              <p:tags r:id="rId6"/>
            </p:custDataLst>
          </p:nvPr>
        </p:nvSpPr>
        <p:spPr bwMode="auto">
          <a:xfrm>
            <a:off x="395288" y="5492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16" name="Rectangle 8"/>
          <p:cNvSpPr>
            <a:spLocks noChangeArrowheads="1"/>
          </p:cNvSpPr>
          <p:nvPr>
            <p:custDataLst>
              <p:tags r:id="rId7"/>
            </p:custDataLst>
          </p:nvPr>
        </p:nvSpPr>
        <p:spPr bwMode="auto">
          <a:xfrm>
            <a:off x="5988271" y="548680"/>
            <a:ext cx="2852063" cy="369332"/>
          </a:xfrm>
          <a:prstGeom prst="rect">
            <a:avLst/>
          </a:prstGeom>
          <a:noFill/>
          <a:ln w="9525">
            <a:noFill/>
            <a:miter lim="800000"/>
            <a:headEnd/>
            <a:tailEnd/>
          </a:ln>
        </p:spPr>
        <p:txBody>
          <a:bodyPr wrap="none">
            <a:spAutoFit/>
          </a:bodyPr>
          <a:lstStyle/>
          <a:p>
            <a:pPr>
              <a:spcBef>
                <a:spcPct val="50000"/>
              </a:spcBef>
            </a:pPr>
            <a:r>
              <a:rPr lang="fr-CA" b="1" i="1" dirty="0" smtClean="0">
                <a:solidFill>
                  <a:schemeClr val="bg1"/>
                </a:solidFill>
              </a:rPr>
              <a:t>2. Contexte économique</a:t>
            </a:r>
            <a:endParaRPr lang="fr-FR" b="1" i="1" dirty="0">
              <a:solidFill>
                <a:schemeClr val="bg1"/>
              </a:solidFill>
            </a:endParaRPr>
          </a:p>
        </p:txBody>
      </p:sp>
      <p:sp>
        <p:nvSpPr>
          <p:cNvPr id="17" name="Text Box 2"/>
          <p:cNvSpPr txBox="1">
            <a:spLocks noChangeArrowheads="1"/>
          </p:cNvSpPr>
          <p:nvPr>
            <p:custDataLst>
              <p:tags r:id="rId8"/>
            </p:custDataLst>
          </p:nvPr>
        </p:nvSpPr>
        <p:spPr bwMode="auto">
          <a:xfrm>
            <a:off x="755650" y="549275"/>
            <a:ext cx="4244975" cy="369888"/>
          </a:xfrm>
          <a:prstGeom prst="rect">
            <a:avLst/>
          </a:prstGeom>
          <a:noFill/>
          <a:ln w="9525">
            <a:noFill/>
            <a:miter lim="800000"/>
            <a:headEnd/>
            <a:tailEnd/>
          </a:ln>
        </p:spPr>
        <p:txBody>
          <a:bodyPr>
            <a:spAutoFit/>
          </a:bodyPr>
          <a:lstStyle/>
          <a:p>
            <a:pPr>
              <a:spcBef>
                <a:spcPct val="50000"/>
              </a:spcBef>
            </a:pPr>
            <a:r>
              <a:rPr lang="fr-CA" b="1" i="1" dirty="0" smtClean="0">
                <a:solidFill>
                  <a:srgbClr val="CC0000"/>
                </a:solidFill>
              </a:rPr>
              <a:t>Le point sur la conjoncture 2015</a:t>
            </a:r>
            <a:endParaRPr lang="fr-CA" b="1" i="1" dirty="0">
              <a:solidFill>
                <a:srgbClr val="CC0000"/>
              </a:solidFill>
            </a:endParaRPr>
          </a:p>
        </p:txBody>
      </p:sp>
      <p:sp>
        <p:nvSpPr>
          <p:cNvPr id="13" name="Rectangle 11"/>
          <p:cNvSpPr>
            <a:spLocks noChangeArrowheads="1"/>
          </p:cNvSpPr>
          <p:nvPr>
            <p:custDataLst>
              <p:tags r:id="rId9"/>
            </p:custDataLst>
          </p:nvPr>
        </p:nvSpPr>
        <p:spPr bwMode="auto">
          <a:xfrm>
            <a:off x="684213" y="3284984"/>
            <a:ext cx="7777163" cy="1569660"/>
          </a:xfrm>
          <a:prstGeom prst="rect">
            <a:avLst/>
          </a:prstGeom>
          <a:noFill/>
          <a:ln w="9525">
            <a:noFill/>
            <a:miter lim="800000"/>
            <a:headEnd/>
            <a:tailEnd/>
          </a:ln>
        </p:spPr>
        <p:txBody>
          <a:bodyPr>
            <a:spAutoFit/>
          </a:bodyPr>
          <a:lstStyle/>
          <a:p>
            <a:pPr marL="723900" lvl="1" indent="-368300" algn="just">
              <a:buFont typeface="Wingdings" pitchFamily="2" charset="2"/>
              <a:buChar char="ð"/>
            </a:pPr>
            <a:r>
              <a:rPr lang="fr-CA" sz="2400" b="1" dirty="0">
                <a:solidFill>
                  <a:srgbClr val="C00000"/>
                </a:solidFill>
                <a:sym typeface="Wingdings" pitchFamily="2" charset="2"/>
              </a:rPr>
              <a:t> </a:t>
            </a:r>
            <a:r>
              <a:rPr lang="fr-CA" sz="2400" b="1" dirty="0" smtClean="0">
                <a:solidFill>
                  <a:srgbClr val="C00000"/>
                </a:solidFill>
                <a:sym typeface="Wingdings" pitchFamily="2" charset="2"/>
              </a:rPr>
              <a:t>écart </a:t>
            </a:r>
            <a:r>
              <a:rPr lang="fr-CA" sz="2400" dirty="0" smtClean="0">
                <a:sym typeface="Wingdings" pitchFamily="2" charset="2"/>
              </a:rPr>
              <a:t>entre salaires des PDG et des travailleurs</a:t>
            </a:r>
            <a:endParaRPr lang="fr-CA" sz="2400" dirty="0">
              <a:sym typeface="Wingdings" pitchFamily="2" charset="2"/>
            </a:endParaRPr>
          </a:p>
          <a:p>
            <a:pPr marL="723900" lvl="1" indent="-368300" algn="just">
              <a:buFont typeface="Wingdings" pitchFamily="2" charset="2"/>
              <a:buChar char="ð"/>
            </a:pPr>
            <a:r>
              <a:rPr lang="fr-CA" sz="2400" dirty="0" smtClean="0"/>
              <a:t>12 G$ </a:t>
            </a:r>
            <a:r>
              <a:rPr lang="fr-CA" sz="2400" b="1" dirty="0" smtClean="0">
                <a:solidFill>
                  <a:srgbClr val="CC0000"/>
                </a:solidFill>
              </a:rPr>
              <a:t>primes et bonis </a:t>
            </a:r>
            <a:r>
              <a:rPr lang="fr-CA" sz="2400" dirty="0" smtClean="0"/>
              <a:t>dans les banques (2014)</a:t>
            </a:r>
            <a:endParaRPr lang="fr-CA" sz="2400" b="1" dirty="0" smtClean="0">
              <a:solidFill>
                <a:srgbClr val="CC0000"/>
              </a:solidFill>
            </a:endParaRPr>
          </a:p>
          <a:p>
            <a:pPr marL="723900" lvl="1" indent="-368300" algn="just">
              <a:buFont typeface="Wingdings" pitchFamily="2" charset="2"/>
              <a:buChar char="ð"/>
            </a:pPr>
            <a:r>
              <a:rPr lang="fr-CA" sz="2400" dirty="0" smtClean="0">
                <a:sym typeface="Wingdings" pitchFamily="2" charset="2"/>
              </a:rPr>
              <a:t>CDPQ : primes de 7 M$ aux six dirigeants en 2014</a:t>
            </a:r>
          </a:p>
          <a:p>
            <a:pPr marL="723900" lvl="1" indent="-368300" algn="just">
              <a:buFont typeface="Wingdings" pitchFamily="2" charset="2"/>
              <a:buChar char="ð"/>
            </a:pPr>
            <a:r>
              <a:rPr lang="fr-CA" sz="2400" dirty="0" smtClean="0">
                <a:sym typeface="Wingdings" pitchFamily="2" charset="2"/>
              </a:rPr>
              <a:t>Le « 1% » continue de s’enrichir</a:t>
            </a:r>
          </a:p>
        </p:txBody>
      </p:sp>
      <p:pic>
        <p:nvPicPr>
          <p:cNvPr id="12" name="Picture 2" descr="P:\Commun\-- Logos fae et syndicats --\FAE_nouveau-logos_sept2012\Logo_FAE_basse_resolution.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018379" y="5765019"/>
            <a:ext cx="739942" cy="761194"/>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755649" y="5072521"/>
            <a:ext cx="7991475" cy="461665"/>
          </a:xfrm>
          <a:prstGeom prst="rect">
            <a:avLst/>
          </a:prstGeom>
        </p:spPr>
        <p:txBody>
          <a:bodyPr wrap="square">
            <a:spAutoFit/>
          </a:bodyPr>
          <a:lstStyle/>
          <a:p>
            <a:pPr algn="just"/>
            <a:r>
              <a:rPr lang="fr-CA" sz="2400" dirty="0"/>
              <a:t>Bref, l’austérité peut être </a:t>
            </a:r>
            <a:r>
              <a:rPr lang="fr-CA" sz="2400" dirty="0" smtClean="0"/>
              <a:t>bien relative</a:t>
            </a:r>
            <a:r>
              <a:rPr lang="fr-CA" sz="2400" dirty="0"/>
              <a:t>…</a:t>
            </a:r>
          </a:p>
        </p:txBody>
      </p:sp>
    </p:spTree>
    <p:extLst>
      <p:ext uri="{BB962C8B-B14F-4D97-AF65-F5344CB8AC3E}">
        <p14:creationId xmlns:p14="http://schemas.microsoft.com/office/powerpoint/2010/main" val="28384453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custDataLst>
              <p:tags r:id="rId1"/>
            </p:custDataLst>
          </p:nvPr>
        </p:nvSpPr>
        <p:spPr bwMode="auto">
          <a:xfrm>
            <a:off x="684213" y="1497521"/>
            <a:ext cx="7777162" cy="1569660"/>
          </a:xfrm>
          <a:prstGeom prst="rect">
            <a:avLst/>
          </a:prstGeom>
          <a:noFill/>
          <a:ln w="9525">
            <a:noFill/>
            <a:miter lim="800000"/>
            <a:headEnd/>
            <a:tailEnd/>
          </a:ln>
        </p:spPr>
        <p:txBody>
          <a:bodyPr>
            <a:spAutoFit/>
          </a:bodyPr>
          <a:lstStyle/>
          <a:p>
            <a:pPr algn="just"/>
            <a:r>
              <a:rPr lang="fr-CA" sz="2400" b="1" dirty="0" smtClean="0">
                <a:solidFill>
                  <a:srgbClr val="CC0000"/>
                </a:solidFill>
              </a:rPr>
              <a:t>Mais rassurons-nous car…</a:t>
            </a:r>
          </a:p>
          <a:p>
            <a:pPr algn="just"/>
            <a:r>
              <a:rPr lang="fr-CA" sz="2400" dirty="0" smtClean="0"/>
              <a:t>Le « temps des choix difficiles » et des sacrifices tire à sa fin selon le gouvernement. Et la miséricorde sera la récompense des humbles…</a:t>
            </a:r>
            <a:endParaRPr lang="fr-CA" sz="2400" dirty="0"/>
          </a:p>
        </p:txBody>
      </p:sp>
      <p:sp>
        <p:nvSpPr>
          <p:cNvPr id="6147" name="Rectangle 3"/>
          <p:cNvSpPr>
            <a:spLocks noChangeArrowheads="1"/>
          </p:cNvSpPr>
          <p:nvPr>
            <p:custDataLst>
              <p:tags r:id="rId2"/>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48" name="Rectangle 4"/>
          <p:cNvSpPr>
            <a:spLocks noChangeArrowheads="1"/>
          </p:cNvSpPr>
          <p:nvPr>
            <p:custDataLst>
              <p:tags r:id="rId3"/>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0" name="Rectangle 6"/>
          <p:cNvSpPr>
            <a:spLocks noChangeArrowheads="1"/>
          </p:cNvSpPr>
          <p:nvPr>
            <p:custDataLst>
              <p:tags r:id="rId4"/>
            </p:custDataLst>
          </p:nvPr>
        </p:nvSpPr>
        <p:spPr bwMode="auto">
          <a:xfrm>
            <a:off x="5003800" y="549275"/>
            <a:ext cx="3744913"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1" name="Rectangle 7"/>
          <p:cNvSpPr>
            <a:spLocks noChangeArrowheads="1"/>
          </p:cNvSpPr>
          <p:nvPr>
            <p:custDataLst>
              <p:tags r:id="rId5"/>
            </p:custDataLst>
          </p:nvPr>
        </p:nvSpPr>
        <p:spPr bwMode="auto">
          <a:xfrm>
            <a:off x="8388350" y="90963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3" name="Rectangle 9"/>
          <p:cNvSpPr>
            <a:spLocks noChangeArrowheads="1"/>
          </p:cNvSpPr>
          <p:nvPr>
            <p:custDataLst>
              <p:tags r:id="rId6"/>
            </p:custDataLst>
          </p:nvPr>
        </p:nvSpPr>
        <p:spPr bwMode="auto">
          <a:xfrm>
            <a:off x="395288" y="5492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16" name="Rectangle 8"/>
          <p:cNvSpPr>
            <a:spLocks noChangeArrowheads="1"/>
          </p:cNvSpPr>
          <p:nvPr>
            <p:custDataLst>
              <p:tags r:id="rId7"/>
            </p:custDataLst>
          </p:nvPr>
        </p:nvSpPr>
        <p:spPr bwMode="auto">
          <a:xfrm>
            <a:off x="5988271" y="548680"/>
            <a:ext cx="2852063" cy="369332"/>
          </a:xfrm>
          <a:prstGeom prst="rect">
            <a:avLst/>
          </a:prstGeom>
          <a:noFill/>
          <a:ln w="9525">
            <a:noFill/>
            <a:miter lim="800000"/>
            <a:headEnd/>
            <a:tailEnd/>
          </a:ln>
        </p:spPr>
        <p:txBody>
          <a:bodyPr wrap="none">
            <a:spAutoFit/>
          </a:bodyPr>
          <a:lstStyle/>
          <a:p>
            <a:pPr>
              <a:spcBef>
                <a:spcPct val="50000"/>
              </a:spcBef>
            </a:pPr>
            <a:r>
              <a:rPr lang="fr-CA" b="1" i="1" dirty="0" smtClean="0">
                <a:solidFill>
                  <a:schemeClr val="bg1"/>
                </a:solidFill>
              </a:rPr>
              <a:t>2. Contexte économique</a:t>
            </a:r>
            <a:endParaRPr lang="fr-FR" b="1" i="1" dirty="0">
              <a:solidFill>
                <a:schemeClr val="bg1"/>
              </a:solidFill>
            </a:endParaRPr>
          </a:p>
        </p:txBody>
      </p:sp>
      <p:sp>
        <p:nvSpPr>
          <p:cNvPr id="17" name="Text Box 2"/>
          <p:cNvSpPr txBox="1">
            <a:spLocks noChangeArrowheads="1"/>
          </p:cNvSpPr>
          <p:nvPr>
            <p:custDataLst>
              <p:tags r:id="rId8"/>
            </p:custDataLst>
          </p:nvPr>
        </p:nvSpPr>
        <p:spPr bwMode="auto">
          <a:xfrm>
            <a:off x="755650" y="549275"/>
            <a:ext cx="4244975" cy="369888"/>
          </a:xfrm>
          <a:prstGeom prst="rect">
            <a:avLst/>
          </a:prstGeom>
          <a:noFill/>
          <a:ln w="9525">
            <a:noFill/>
            <a:miter lim="800000"/>
            <a:headEnd/>
            <a:tailEnd/>
          </a:ln>
        </p:spPr>
        <p:txBody>
          <a:bodyPr>
            <a:spAutoFit/>
          </a:bodyPr>
          <a:lstStyle/>
          <a:p>
            <a:pPr>
              <a:spcBef>
                <a:spcPct val="50000"/>
              </a:spcBef>
            </a:pPr>
            <a:r>
              <a:rPr lang="fr-CA" b="1" i="1" dirty="0" smtClean="0">
                <a:solidFill>
                  <a:srgbClr val="CC0000"/>
                </a:solidFill>
              </a:rPr>
              <a:t>Le point sur la conjoncture 2015</a:t>
            </a:r>
            <a:endParaRPr lang="fr-CA" b="1" i="1" dirty="0">
              <a:solidFill>
                <a:srgbClr val="CC0000"/>
              </a:solidFill>
            </a:endParaRPr>
          </a:p>
        </p:txBody>
      </p:sp>
      <p:sp>
        <p:nvSpPr>
          <p:cNvPr id="13" name="Rectangle 11"/>
          <p:cNvSpPr>
            <a:spLocks noChangeArrowheads="1"/>
          </p:cNvSpPr>
          <p:nvPr>
            <p:custDataLst>
              <p:tags r:id="rId9"/>
            </p:custDataLst>
          </p:nvPr>
        </p:nvSpPr>
        <p:spPr bwMode="auto">
          <a:xfrm>
            <a:off x="683566" y="3153413"/>
            <a:ext cx="7777163" cy="3046988"/>
          </a:xfrm>
          <a:prstGeom prst="rect">
            <a:avLst/>
          </a:prstGeom>
          <a:noFill/>
          <a:ln w="9525">
            <a:noFill/>
            <a:miter lim="800000"/>
            <a:headEnd/>
            <a:tailEnd/>
          </a:ln>
        </p:spPr>
        <p:txBody>
          <a:bodyPr>
            <a:spAutoFit/>
          </a:bodyPr>
          <a:lstStyle/>
          <a:p>
            <a:pPr marL="355600" lvl="1" algn="just"/>
            <a:r>
              <a:rPr lang="fr-CA" sz="2400" i="1" dirty="0" smtClean="0">
                <a:solidFill>
                  <a:srgbClr val="C00000"/>
                </a:solidFill>
                <a:sym typeface="Wingdings" pitchFamily="2" charset="2"/>
              </a:rPr>
              <a:t>« Tout le monde va être récompensé par l’atteinte de l’équilibre budgétaire, et également par les impôts que nous pourrons baisser pour remettre l’argent dans la poche du monde d’ici la fin du mandat »</a:t>
            </a:r>
          </a:p>
          <a:p>
            <a:pPr marL="355600" lvl="1" algn="r"/>
            <a:r>
              <a:rPr lang="fr-CA" sz="2400" dirty="0" smtClean="0">
                <a:sym typeface="Wingdings" pitchFamily="2" charset="2"/>
              </a:rPr>
              <a:t>Philippe Couillard</a:t>
            </a:r>
          </a:p>
          <a:p>
            <a:pPr marL="355600" lvl="1" algn="r"/>
            <a:endParaRPr lang="fr-CA" sz="2400" dirty="0">
              <a:sym typeface="Wingdings" pitchFamily="2" charset="2"/>
            </a:endParaRPr>
          </a:p>
          <a:p>
            <a:pPr marL="355600" lvl="1"/>
            <a:r>
              <a:rPr lang="fr-CA" sz="2400" dirty="0" smtClean="0">
                <a:sym typeface="Wingdings" pitchFamily="2" charset="2"/>
              </a:rPr>
              <a:t>Ce, grâce à d’énigmatiques surplus prévus…</a:t>
            </a:r>
          </a:p>
          <a:p>
            <a:pPr marL="355600" lvl="1"/>
            <a:r>
              <a:rPr lang="fr-CA" sz="2400" dirty="0" smtClean="0">
                <a:sym typeface="Wingdings" pitchFamily="2" charset="2"/>
              </a:rPr>
              <a:t>…lors d’une année électorale!</a:t>
            </a:r>
          </a:p>
        </p:txBody>
      </p:sp>
      <p:pic>
        <p:nvPicPr>
          <p:cNvPr id="12" name="Picture 2" descr="P:\Commun\-- Logos fae et syndicats --\FAE_nouveau-logos_sept2012\Logo_FAE_basse_resolution.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018379" y="5765019"/>
            <a:ext cx="739942" cy="761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39629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custDataLst>
              <p:tags r:id="rId1"/>
            </p:custDataLst>
          </p:nvPr>
        </p:nvSpPr>
        <p:spPr bwMode="auto">
          <a:xfrm>
            <a:off x="0" y="3357563"/>
            <a:ext cx="9144000" cy="769441"/>
          </a:xfrm>
          <a:prstGeom prst="rect">
            <a:avLst/>
          </a:prstGeom>
          <a:noFill/>
          <a:ln w="9525">
            <a:noFill/>
            <a:miter lim="800000"/>
            <a:headEnd/>
            <a:tailEnd/>
          </a:ln>
        </p:spPr>
        <p:txBody>
          <a:bodyPr>
            <a:spAutoFit/>
          </a:bodyPr>
          <a:lstStyle/>
          <a:p>
            <a:pPr algn="ctr">
              <a:spcBef>
                <a:spcPct val="50000"/>
              </a:spcBef>
            </a:pPr>
            <a:r>
              <a:rPr lang="fr-CA" sz="4400" b="1" dirty="0" smtClean="0"/>
              <a:t> 3. L’éducation sous pression</a:t>
            </a:r>
            <a:endParaRPr lang="fr-FR" sz="4400" b="1" dirty="0"/>
          </a:p>
        </p:txBody>
      </p:sp>
      <p:sp>
        <p:nvSpPr>
          <p:cNvPr id="3075" name="Rectangle 6"/>
          <p:cNvSpPr>
            <a:spLocks noChangeArrowheads="1"/>
          </p:cNvSpPr>
          <p:nvPr>
            <p:custDataLst>
              <p:tags r:id="rId2"/>
            </p:custDataLst>
          </p:nvPr>
        </p:nvSpPr>
        <p:spPr bwMode="auto">
          <a:xfrm>
            <a:off x="5003800" y="1052513"/>
            <a:ext cx="3744913"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3076" name="Rectangle 7"/>
          <p:cNvSpPr>
            <a:spLocks noChangeArrowheads="1"/>
          </p:cNvSpPr>
          <p:nvPr>
            <p:custDataLst>
              <p:tags r:id="rId3"/>
            </p:custDataLst>
          </p:nvPr>
        </p:nvSpPr>
        <p:spPr bwMode="auto">
          <a:xfrm>
            <a:off x="8388350" y="14128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3077" name="Rectangle 8"/>
          <p:cNvSpPr>
            <a:spLocks noChangeArrowheads="1"/>
          </p:cNvSpPr>
          <p:nvPr>
            <p:custDataLst>
              <p:tags r:id="rId4"/>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3078" name="Rectangle 9"/>
          <p:cNvSpPr>
            <a:spLocks noChangeArrowheads="1"/>
          </p:cNvSpPr>
          <p:nvPr>
            <p:custDataLst>
              <p:tags r:id="rId5"/>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8" name="Text Box 4"/>
          <p:cNvSpPr txBox="1">
            <a:spLocks noChangeArrowheads="1"/>
          </p:cNvSpPr>
          <p:nvPr>
            <p:custDataLst>
              <p:tags r:id="rId6"/>
            </p:custDataLst>
          </p:nvPr>
        </p:nvSpPr>
        <p:spPr bwMode="auto">
          <a:xfrm>
            <a:off x="0" y="4005064"/>
            <a:ext cx="9144000" cy="646331"/>
          </a:xfrm>
          <a:prstGeom prst="rect">
            <a:avLst/>
          </a:prstGeom>
          <a:noFill/>
          <a:ln w="9525">
            <a:noFill/>
            <a:miter lim="800000"/>
            <a:headEnd/>
            <a:tailEnd/>
          </a:ln>
        </p:spPr>
        <p:txBody>
          <a:bodyPr>
            <a:spAutoFit/>
          </a:bodyPr>
          <a:lstStyle/>
          <a:p>
            <a:pPr algn="ctr">
              <a:spcBef>
                <a:spcPct val="50000"/>
              </a:spcBef>
            </a:pPr>
            <a:r>
              <a:rPr lang="fr-CA" sz="3600" dirty="0" smtClean="0"/>
              <a:t>Enjeux en éducation</a:t>
            </a:r>
            <a:endParaRPr lang="fr-FR" sz="3600" dirty="0"/>
          </a:p>
        </p:txBody>
      </p:sp>
      <p:pic>
        <p:nvPicPr>
          <p:cNvPr id="9" name="Picture 2" descr="P:\Commun\-- Logos fae et syndicats --\FAE_nouveau-logos_sept2012\Logo_FAE_basse_resolution.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760215" y="5307859"/>
            <a:ext cx="1080119" cy="11111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42637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custDataLst>
              <p:tags r:id="rId1"/>
            </p:custDataLst>
          </p:nvPr>
        </p:nvSpPr>
        <p:spPr bwMode="auto">
          <a:xfrm>
            <a:off x="683568" y="1484784"/>
            <a:ext cx="7777162" cy="1569660"/>
          </a:xfrm>
          <a:prstGeom prst="rect">
            <a:avLst/>
          </a:prstGeom>
          <a:noFill/>
          <a:ln w="9525">
            <a:noFill/>
            <a:miter lim="800000"/>
            <a:headEnd/>
            <a:tailEnd/>
          </a:ln>
        </p:spPr>
        <p:txBody>
          <a:bodyPr>
            <a:spAutoFit/>
          </a:bodyPr>
          <a:lstStyle/>
          <a:p>
            <a:pPr algn="just"/>
            <a:r>
              <a:rPr lang="fr-CA" sz="2400" b="1" dirty="0" smtClean="0">
                <a:solidFill>
                  <a:srgbClr val="CC0000"/>
                </a:solidFill>
              </a:rPr>
              <a:t>3.1 Structures scolaires : le grand remue-ménage</a:t>
            </a:r>
          </a:p>
          <a:p>
            <a:pPr algn="just"/>
            <a:r>
              <a:rPr lang="fr-CA" sz="2400" dirty="0" smtClean="0"/>
              <a:t>Plusieurs enjeux étaient dans l’air depuis quelques années. À peine arrivée au pouvoir l’équipe de Philippe Couillard s’est avancée sur plusieurs questions :</a:t>
            </a:r>
            <a:endParaRPr lang="fr-CA" sz="2400" dirty="0"/>
          </a:p>
        </p:txBody>
      </p:sp>
      <p:sp>
        <p:nvSpPr>
          <p:cNvPr id="6147" name="Rectangle 3"/>
          <p:cNvSpPr>
            <a:spLocks noChangeArrowheads="1"/>
          </p:cNvSpPr>
          <p:nvPr>
            <p:custDataLst>
              <p:tags r:id="rId2"/>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48" name="Rectangle 4"/>
          <p:cNvSpPr>
            <a:spLocks noChangeArrowheads="1"/>
          </p:cNvSpPr>
          <p:nvPr>
            <p:custDataLst>
              <p:tags r:id="rId3"/>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0" name="Rectangle 6"/>
          <p:cNvSpPr>
            <a:spLocks noChangeArrowheads="1"/>
          </p:cNvSpPr>
          <p:nvPr>
            <p:custDataLst>
              <p:tags r:id="rId4"/>
            </p:custDataLst>
          </p:nvPr>
        </p:nvSpPr>
        <p:spPr bwMode="auto">
          <a:xfrm>
            <a:off x="5003800" y="549275"/>
            <a:ext cx="3744913"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1" name="Rectangle 7"/>
          <p:cNvSpPr>
            <a:spLocks noChangeArrowheads="1"/>
          </p:cNvSpPr>
          <p:nvPr>
            <p:custDataLst>
              <p:tags r:id="rId5"/>
            </p:custDataLst>
          </p:nvPr>
        </p:nvSpPr>
        <p:spPr bwMode="auto">
          <a:xfrm>
            <a:off x="8388350" y="90963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3" name="Rectangle 9"/>
          <p:cNvSpPr>
            <a:spLocks noChangeArrowheads="1"/>
          </p:cNvSpPr>
          <p:nvPr>
            <p:custDataLst>
              <p:tags r:id="rId6"/>
            </p:custDataLst>
          </p:nvPr>
        </p:nvSpPr>
        <p:spPr bwMode="auto">
          <a:xfrm>
            <a:off x="395288" y="5492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4" name="Rectangle 11"/>
          <p:cNvSpPr>
            <a:spLocks noChangeArrowheads="1"/>
          </p:cNvSpPr>
          <p:nvPr>
            <p:custDataLst>
              <p:tags r:id="rId7"/>
            </p:custDataLst>
          </p:nvPr>
        </p:nvSpPr>
        <p:spPr bwMode="auto">
          <a:xfrm>
            <a:off x="683568" y="3054444"/>
            <a:ext cx="7777163" cy="3046988"/>
          </a:xfrm>
          <a:prstGeom prst="rect">
            <a:avLst/>
          </a:prstGeom>
          <a:noFill/>
          <a:ln w="9525">
            <a:noFill/>
            <a:miter lim="800000"/>
            <a:headEnd/>
            <a:tailEnd/>
          </a:ln>
        </p:spPr>
        <p:txBody>
          <a:bodyPr>
            <a:spAutoFit/>
          </a:bodyPr>
          <a:lstStyle/>
          <a:p>
            <a:pPr marL="723900" lvl="1" indent="-368300" algn="just">
              <a:buFont typeface="Wingdings" pitchFamily="2" charset="2"/>
              <a:buChar char="ð"/>
            </a:pPr>
            <a:r>
              <a:rPr lang="fr-CA" sz="2400" dirty="0" smtClean="0"/>
              <a:t>Abolition des 11 </a:t>
            </a:r>
            <a:r>
              <a:rPr lang="fr-CA" sz="2400" b="1" dirty="0" smtClean="0">
                <a:solidFill>
                  <a:srgbClr val="CC0000"/>
                </a:solidFill>
              </a:rPr>
              <a:t>directions régionales </a:t>
            </a:r>
            <a:r>
              <a:rPr lang="fr-CA" sz="2400" dirty="0" smtClean="0"/>
              <a:t>du MELS</a:t>
            </a:r>
          </a:p>
          <a:p>
            <a:pPr marL="723900" lvl="1" indent="-368300" algn="just">
              <a:buFont typeface="Wingdings" pitchFamily="2" charset="2"/>
              <a:buChar char="ð"/>
            </a:pPr>
            <a:r>
              <a:rPr lang="fr-CA" sz="2400" dirty="0" smtClean="0"/>
              <a:t>Réduction de moitié du </a:t>
            </a:r>
            <a:r>
              <a:rPr lang="fr-CA" sz="2400" b="1" dirty="0" smtClean="0">
                <a:solidFill>
                  <a:srgbClr val="CC0000"/>
                </a:solidFill>
              </a:rPr>
              <a:t>nombre de C.S. </a:t>
            </a:r>
            <a:r>
              <a:rPr lang="fr-CA" sz="2400" dirty="0" smtClean="0"/>
              <a:t>(72 à 46)</a:t>
            </a:r>
          </a:p>
          <a:p>
            <a:pPr marL="723900" lvl="1" indent="-368300" algn="just">
              <a:buFont typeface="Wingdings" pitchFamily="2" charset="2"/>
              <a:buChar char="ð"/>
            </a:pPr>
            <a:r>
              <a:rPr lang="fr-CA" sz="2400" dirty="0" smtClean="0"/>
              <a:t>Remise en question de la </a:t>
            </a:r>
            <a:r>
              <a:rPr lang="fr-CA" sz="2400" b="1" dirty="0" smtClean="0">
                <a:solidFill>
                  <a:srgbClr val="CC0000"/>
                </a:solidFill>
              </a:rPr>
              <a:t>démocratie scolaire</a:t>
            </a:r>
          </a:p>
          <a:p>
            <a:pPr marL="723900" lvl="1" indent="-368300" algn="just">
              <a:buFont typeface="Wingdings" pitchFamily="2" charset="2"/>
              <a:buChar char="ð"/>
            </a:pPr>
            <a:r>
              <a:rPr lang="fr-CA" sz="2400" dirty="0" smtClean="0"/>
              <a:t>Volonté de revoir la </a:t>
            </a:r>
            <a:r>
              <a:rPr lang="fr-CA" sz="2400" b="1" dirty="0" smtClean="0">
                <a:solidFill>
                  <a:srgbClr val="CC0000"/>
                </a:solidFill>
              </a:rPr>
              <a:t>gouvernance</a:t>
            </a:r>
            <a:r>
              <a:rPr lang="fr-CA" sz="2400" dirty="0" smtClean="0"/>
              <a:t> des C.S.</a:t>
            </a:r>
          </a:p>
          <a:p>
            <a:pPr marL="723900" lvl="1" indent="-368300" algn="just">
              <a:buFont typeface="Wingdings" pitchFamily="2" charset="2"/>
              <a:buChar char="ð"/>
            </a:pPr>
            <a:r>
              <a:rPr lang="fr-CA" sz="2400" dirty="0" smtClean="0"/>
              <a:t>Volonté d’accroître l</a:t>
            </a:r>
            <a:r>
              <a:rPr lang="fr-CA" sz="2400" b="1" dirty="0" smtClean="0">
                <a:solidFill>
                  <a:srgbClr val="CC0000"/>
                </a:solidFill>
              </a:rPr>
              <a:t>’autonomie des écoles</a:t>
            </a:r>
          </a:p>
          <a:p>
            <a:pPr marL="723900" lvl="1" indent="-368300" algn="just">
              <a:buFont typeface="Wingdings" pitchFamily="2" charset="2"/>
              <a:buChar char="ð"/>
            </a:pPr>
            <a:r>
              <a:rPr lang="fr-CA" sz="2400" dirty="0" smtClean="0"/>
              <a:t>Volonté d’</a:t>
            </a:r>
            <a:r>
              <a:rPr lang="fr-CA" sz="2400" b="1" dirty="0" smtClean="0">
                <a:solidFill>
                  <a:srgbClr val="CC0000"/>
                </a:solidFill>
              </a:rPr>
              <a:t>évaluer le personnel enseignant</a:t>
            </a:r>
          </a:p>
          <a:p>
            <a:pPr marL="723900" lvl="1" indent="-368300" algn="just">
              <a:buFont typeface="Wingdings" pitchFamily="2" charset="2"/>
              <a:buChar char="ð"/>
            </a:pPr>
            <a:r>
              <a:rPr lang="fr-CA" sz="2400" dirty="0" smtClean="0"/>
              <a:t>Tentation de créer </a:t>
            </a:r>
            <a:r>
              <a:rPr lang="fr-CA" sz="2400" b="1" dirty="0" smtClean="0">
                <a:solidFill>
                  <a:srgbClr val="CC0000"/>
                </a:solidFill>
              </a:rPr>
              <a:t>un ordre professionnel</a:t>
            </a:r>
          </a:p>
          <a:p>
            <a:pPr marL="723900" lvl="1" indent="-368300" algn="just">
              <a:buFont typeface="Wingdings" pitchFamily="2" charset="2"/>
              <a:buChar char="ð"/>
            </a:pPr>
            <a:r>
              <a:rPr lang="fr-CA" sz="2400" i="1" dirty="0" smtClean="0"/>
              <a:t>Statu quo </a:t>
            </a:r>
            <a:r>
              <a:rPr lang="fr-CA" sz="2400" dirty="0" smtClean="0"/>
              <a:t>au financement des </a:t>
            </a:r>
            <a:r>
              <a:rPr lang="fr-CA" sz="2400" b="1" dirty="0" smtClean="0">
                <a:solidFill>
                  <a:srgbClr val="CC0000"/>
                </a:solidFill>
              </a:rPr>
              <a:t>écoles privées</a:t>
            </a:r>
          </a:p>
        </p:txBody>
      </p:sp>
      <p:sp>
        <p:nvSpPr>
          <p:cNvPr id="14" name="Rectangle 8"/>
          <p:cNvSpPr>
            <a:spLocks noChangeArrowheads="1"/>
          </p:cNvSpPr>
          <p:nvPr>
            <p:custDataLst>
              <p:tags r:id="rId8"/>
            </p:custDataLst>
          </p:nvPr>
        </p:nvSpPr>
        <p:spPr bwMode="auto">
          <a:xfrm>
            <a:off x="6132448" y="548680"/>
            <a:ext cx="2685351" cy="369332"/>
          </a:xfrm>
          <a:prstGeom prst="rect">
            <a:avLst/>
          </a:prstGeom>
          <a:noFill/>
          <a:ln w="9525">
            <a:noFill/>
            <a:miter lim="800000"/>
            <a:headEnd/>
            <a:tailEnd/>
          </a:ln>
        </p:spPr>
        <p:txBody>
          <a:bodyPr wrap="none">
            <a:spAutoFit/>
          </a:bodyPr>
          <a:lstStyle/>
          <a:p>
            <a:pPr>
              <a:spcBef>
                <a:spcPct val="50000"/>
              </a:spcBef>
            </a:pPr>
            <a:r>
              <a:rPr lang="fr-CA" b="1" i="1" dirty="0" smtClean="0">
                <a:solidFill>
                  <a:schemeClr val="bg1"/>
                </a:solidFill>
              </a:rPr>
              <a:t>3. Enjeux en éducation</a:t>
            </a:r>
            <a:endParaRPr lang="fr-FR" b="1" i="1" dirty="0">
              <a:solidFill>
                <a:schemeClr val="bg1"/>
              </a:solidFill>
            </a:endParaRPr>
          </a:p>
        </p:txBody>
      </p:sp>
      <p:sp>
        <p:nvSpPr>
          <p:cNvPr id="15" name="Text Box 2"/>
          <p:cNvSpPr txBox="1">
            <a:spLocks noChangeArrowheads="1"/>
          </p:cNvSpPr>
          <p:nvPr>
            <p:custDataLst>
              <p:tags r:id="rId9"/>
            </p:custDataLst>
          </p:nvPr>
        </p:nvSpPr>
        <p:spPr bwMode="auto">
          <a:xfrm>
            <a:off x="755650" y="549275"/>
            <a:ext cx="4244975" cy="369888"/>
          </a:xfrm>
          <a:prstGeom prst="rect">
            <a:avLst/>
          </a:prstGeom>
          <a:noFill/>
          <a:ln w="9525">
            <a:noFill/>
            <a:miter lim="800000"/>
            <a:headEnd/>
            <a:tailEnd/>
          </a:ln>
        </p:spPr>
        <p:txBody>
          <a:bodyPr>
            <a:spAutoFit/>
          </a:bodyPr>
          <a:lstStyle/>
          <a:p>
            <a:pPr>
              <a:spcBef>
                <a:spcPct val="50000"/>
              </a:spcBef>
            </a:pPr>
            <a:r>
              <a:rPr lang="fr-CA" b="1" i="1" dirty="0" smtClean="0">
                <a:solidFill>
                  <a:srgbClr val="CC0000"/>
                </a:solidFill>
              </a:rPr>
              <a:t>Le point sur la conjoncture 2015</a:t>
            </a:r>
            <a:endParaRPr lang="fr-CA" b="1" i="1" dirty="0">
              <a:solidFill>
                <a:srgbClr val="CC0000"/>
              </a:solidFill>
            </a:endParaRPr>
          </a:p>
        </p:txBody>
      </p:sp>
      <p:pic>
        <p:nvPicPr>
          <p:cNvPr id="12" name="Picture 2" descr="P:\Commun\-- Logos fae et syndicats --\FAE_nouveau-logos_sept2012\Logo_FAE_basse_resolution.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018379" y="5765019"/>
            <a:ext cx="739942" cy="761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541014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custDataLst>
              <p:tags r:id="rId1"/>
            </p:custDataLst>
          </p:nvPr>
        </p:nvSpPr>
        <p:spPr bwMode="auto">
          <a:xfrm>
            <a:off x="683568" y="1484784"/>
            <a:ext cx="7777162" cy="1569660"/>
          </a:xfrm>
          <a:prstGeom prst="rect">
            <a:avLst/>
          </a:prstGeom>
          <a:noFill/>
          <a:ln w="9525">
            <a:noFill/>
            <a:miter lim="800000"/>
            <a:headEnd/>
            <a:tailEnd/>
          </a:ln>
        </p:spPr>
        <p:txBody>
          <a:bodyPr>
            <a:spAutoFit/>
          </a:bodyPr>
          <a:lstStyle/>
          <a:p>
            <a:pPr algn="just"/>
            <a:r>
              <a:rPr lang="fr-CA" sz="2400" b="1" dirty="0" smtClean="0">
                <a:solidFill>
                  <a:srgbClr val="CC0000"/>
                </a:solidFill>
              </a:rPr>
              <a:t>3.1 Structures scolaires : le grand remue-ménage</a:t>
            </a:r>
          </a:p>
          <a:p>
            <a:pPr algn="just"/>
            <a:r>
              <a:rPr lang="fr-CA" sz="2400" dirty="0" smtClean="0"/>
              <a:t>Dans la foulée des élections scolaires (nov. 2014), le ministre a annoncé qu’il </a:t>
            </a:r>
            <a:r>
              <a:rPr lang="fr-CA" sz="2400" dirty="0"/>
              <a:t>prépare un projet de loi </a:t>
            </a:r>
            <a:r>
              <a:rPr lang="fr-CA" sz="2400" dirty="0" smtClean="0"/>
              <a:t>majeur sur la structure et la gouvernance scolaires (fév.2015) :</a:t>
            </a:r>
            <a:endParaRPr lang="fr-CA" sz="2400" dirty="0"/>
          </a:p>
        </p:txBody>
      </p:sp>
      <p:sp>
        <p:nvSpPr>
          <p:cNvPr id="6147" name="Rectangle 3"/>
          <p:cNvSpPr>
            <a:spLocks noChangeArrowheads="1"/>
          </p:cNvSpPr>
          <p:nvPr>
            <p:custDataLst>
              <p:tags r:id="rId2"/>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48" name="Rectangle 4"/>
          <p:cNvSpPr>
            <a:spLocks noChangeArrowheads="1"/>
          </p:cNvSpPr>
          <p:nvPr>
            <p:custDataLst>
              <p:tags r:id="rId3"/>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0" name="Rectangle 6"/>
          <p:cNvSpPr>
            <a:spLocks noChangeArrowheads="1"/>
          </p:cNvSpPr>
          <p:nvPr>
            <p:custDataLst>
              <p:tags r:id="rId4"/>
            </p:custDataLst>
          </p:nvPr>
        </p:nvSpPr>
        <p:spPr bwMode="auto">
          <a:xfrm>
            <a:off x="5003800" y="549275"/>
            <a:ext cx="3744913"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1" name="Rectangle 7"/>
          <p:cNvSpPr>
            <a:spLocks noChangeArrowheads="1"/>
          </p:cNvSpPr>
          <p:nvPr>
            <p:custDataLst>
              <p:tags r:id="rId5"/>
            </p:custDataLst>
          </p:nvPr>
        </p:nvSpPr>
        <p:spPr bwMode="auto">
          <a:xfrm>
            <a:off x="8388350" y="90963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3" name="Rectangle 9"/>
          <p:cNvSpPr>
            <a:spLocks noChangeArrowheads="1"/>
          </p:cNvSpPr>
          <p:nvPr>
            <p:custDataLst>
              <p:tags r:id="rId6"/>
            </p:custDataLst>
          </p:nvPr>
        </p:nvSpPr>
        <p:spPr bwMode="auto">
          <a:xfrm>
            <a:off x="395288" y="5492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4" name="Rectangle 11"/>
          <p:cNvSpPr>
            <a:spLocks noChangeArrowheads="1"/>
          </p:cNvSpPr>
          <p:nvPr>
            <p:custDataLst>
              <p:tags r:id="rId7"/>
            </p:custDataLst>
          </p:nvPr>
        </p:nvSpPr>
        <p:spPr bwMode="auto">
          <a:xfrm>
            <a:off x="635765" y="3099965"/>
            <a:ext cx="7777163" cy="3046988"/>
          </a:xfrm>
          <a:prstGeom prst="rect">
            <a:avLst/>
          </a:prstGeom>
          <a:noFill/>
          <a:ln w="9525">
            <a:noFill/>
            <a:miter lim="800000"/>
            <a:headEnd/>
            <a:tailEnd/>
          </a:ln>
        </p:spPr>
        <p:txBody>
          <a:bodyPr>
            <a:spAutoFit/>
          </a:bodyPr>
          <a:lstStyle/>
          <a:p>
            <a:pPr marL="723900" lvl="1" indent="-368300" algn="just">
              <a:buFont typeface="Wingdings" pitchFamily="2" charset="2"/>
              <a:buChar char="ð"/>
            </a:pPr>
            <a:r>
              <a:rPr lang="fr-CA" sz="2400" dirty="0" smtClean="0"/>
              <a:t>Refonte des </a:t>
            </a:r>
            <a:r>
              <a:rPr lang="fr-CA" sz="2400" b="1" dirty="0" smtClean="0">
                <a:solidFill>
                  <a:srgbClr val="CC0000"/>
                </a:solidFill>
              </a:rPr>
              <a:t>territoires</a:t>
            </a:r>
            <a:r>
              <a:rPr lang="fr-CA" sz="2400" dirty="0" smtClean="0">
                <a:solidFill>
                  <a:srgbClr val="CC0000"/>
                </a:solidFill>
              </a:rPr>
              <a:t> </a:t>
            </a:r>
            <a:r>
              <a:rPr lang="fr-CA" sz="2400" dirty="0" smtClean="0"/>
              <a:t>des commissions scolaires</a:t>
            </a:r>
          </a:p>
          <a:p>
            <a:pPr marL="1181100" lvl="2" indent="-368300" algn="just">
              <a:buFont typeface="Wingdings" pitchFamily="2" charset="2"/>
              <a:buChar char="ð"/>
            </a:pPr>
            <a:r>
              <a:rPr lang="fr-CA" sz="2400" dirty="0" smtClean="0"/>
              <a:t>Fusions, </a:t>
            </a:r>
            <a:r>
              <a:rPr lang="fr-CA" sz="2400" dirty="0">
                <a:sym typeface="Wingdings"/>
              </a:rPr>
              <a:t> </a:t>
            </a:r>
            <a:r>
              <a:rPr lang="fr-CA" sz="2400" dirty="0" smtClean="0"/>
              <a:t>72 à 46, transition d’ici ± juillet 2016</a:t>
            </a:r>
          </a:p>
          <a:p>
            <a:pPr marL="1181100" lvl="2" indent="-368300" algn="just">
              <a:buFont typeface="Wingdings" pitchFamily="2" charset="2"/>
              <a:buChar char="ð"/>
            </a:pPr>
            <a:r>
              <a:rPr lang="fr-CA" sz="2400" dirty="0" smtClean="0"/>
              <a:t>Impacts sur les accréditations syndicales</a:t>
            </a:r>
          </a:p>
          <a:p>
            <a:pPr marL="723900" lvl="1" indent="-368300" algn="just">
              <a:buFont typeface="Wingdings" pitchFamily="2" charset="2"/>
              <a:buChar char="ð"/>
            </a:pPr>
            <a:r>
              <a:rPr lang="fr-CA" sz="2400" dirty="0" smtClean="0"/>
              <a:t>Révision de la </a:t>
            </a:r>
            <a:r>
              <a:rPr lang="fr-CA" sz="2400" b="1" dirty="0" smtClean="0">
                <a:solidFill>
                  <a:srgbClr val="CC0000"/>
                </a:solidFill>
              </a:rPr>
              <a:t>gouvernance</a:t>
            </a:r>
          </a:p>
          <a:p>
            <a:pPr marL="1181100" lvl="2" indent="-368300" algn="just">
              <a:buFont typeface="Wingdings" pitchFamily="2" charset="2"/>
              <a:buChar char="ð"/>
            </a:pPr>
            <a:r>
              <a:rPr lang="fr-CA" sz="2400" dirty="0" smtClean="0"/>
              <a:t>Remise en question des commissaires ?</a:t>
            </a:r>
          </a:p>
          <a:p>
            <a:pPr marL="723900" lvl="1" indent="-368300" algn="just">
              <a:buFont typeface="Wingdings" pitchFamily="2" charset="2"/>
              <a:buChar char="ð"/>
            </a:pPr>
            <a:r>
              <a:rPr lang="fr-CA" sz="2400" dirty="0" smtClean="0"/>
              <a:t>Révision des </a:t>
            </a:r>
            <a:r>
              <a:rPr lang="fr-CA" sz="2400" b="1" dirty="0" smtClean="0">
                <a:solidFill>
                  <a:srgbClr val="CC0000"/>
                </a:solidFill>
              </a:rPr>
              <a:t>rôles et responsabilités</a:t>
            </a:r>
            <a:endParaRPr lang="fr-CA" sz="2400" dirty="0" smtClean="0"/>
          </a:p>
          <a:p>
            <a:pPr marL="1181100" lvl="2" indent="-368300" algn="just">
              <a:buFont typeface="Wingdings" pitchFamily="2" charset="2"/>
              <a:buChar char="ð"/>
            </a:pPr>
            <a:r>
              <a:rPr lang="fr-CA" sz="2400" dirty="0" smtClean="0">
                <a:sym typeface="Wingdings" pitchFamily="2" charset="2"/>
              </a:rPr>
              <a:t> autonomie des établissements ?</a:t>
            </a:r>
          </a:p>
          <a:p>
            <a:pPr marL="1181100" lvl="2" indent="-368300" algn="just">
              <a:buFont typeface="Wingdings" pitchFamily="2" charset="2"/>
              <a:buChar char="ð"/>
            </a:pPr>
            <a:r>
              <a:rPr lang="fr-CA" sz="2400" dirty="0" smtClean="0">
                <a:sym typeface="Wingdings"/>
              </a:rPr>
              <a:t> autonomie professionnelle ?</a:t>
            </a:r>
            <a:endParaRPr lang="fr-CA" sz="2400" dirty="0" smtClean="0"/>
          </a:p>
        </p:txBody>
      </p:sp>
      <p:sp>
        <p:nvSpPr>
          <p:cNvPr id="14" name="Rectangle 8"/>
          <p:cNvSpPr>
            <a:spLocks noChangeArrowheads="1"/>
          </p:cNvSpPr>
          <p:nvPr>
            <p:custDataLst>
              <p:tags r:id="rId8"/>
            </p:custDataLst>
          </p:nvPr>
        </p:nvSpPr>
        <p:spPr bwMode="auto">
          <a:xfrm>
            <a:off x="6132448" y="548680"/>
            <a:ext cx="2685351" cy="369332"/>
          </a:xfrm>
          <a:prstGeom prst="rect">
            <a:avLst/>
          </a:prstGeom>
          <a:noFill/>
          <a:ln w="9525">
            <a:noFill/>
            <a:miter lim="800000"/>
            <a:headEnd/>
            <a:tailEnd/>
          </a:ln>
        </p:spPr>
        <p:txBody>
          <a:bodyPr wrap="none">
            <a:spAutoFit/>
          </a:bodyPr>
          <a:lstStyle/>
          <a:p>
            <a:pPr>
              <a:spcBef>
                <a:spcPct val="50000"/>
              </a:spcBef>
            </a:pPr>
            <a:r>
              <a:rPr lang="fr-CA" b="1" i="1" dirty="0" smtClean="0">
                <a:solidFill>
                  <a:schemeClr val="bg1"/>
                </a:solidFill>
              </a:rPr>
              <a:t>3. Enjeux en éducation</a:t>
            </a:r>
            <a:endParaRPr lang="fr-FR" b="1" i="1" dirty="0">
              <a:solidFill>
                <a:schemeClr val="bg1"/>
              </a:solidFill>
            </a:endParaRPr>
          </a:p>
        </p:txBody>
      </p:sp>
      <p:sp>
        <p:nvSpPr>
          <p:cNvPr id="15" name="Text Box 2"/>
          <p:cNvSpPr txBox="1">
            <a:spLocks noChangeArrowheads="1"/>
          </p:cNvSpPr>
          <p:nvPr>
            <p:custDataLst>
              <p:tags r:id="rId9"/>
            </p:custDataLst>
          </p:nvPr>
        </p:nvSpPr>
        <p:spPr bwMode="auto">
          <a:xfrm>
            <a:off x="755650" y="549275"/>
            <a:ext cx="4244975" cy="369888"/>
          </a:xfrm>
          <a:prstGeom prst="rect">
            <a:avLst/>
          </a:prstGeom>
          <a:noFill/>
          <a:ln w="9525">
            <a:noFill/>
            <a:miter lim="800000"/>
            <a:headEnd/>
            <a:tailEnd/>
          </a:ln>
        </p:spPr>
        <p:txBody>
          <a:bodyPr>
            <a:spAutoFit/>
          </a:bodyPr>
          <a:lstStyle/>
          <a:p>
            <a:pPr>
              <a:spcBef>
                <a:spcPct val="50000"/>
              </a:spcBef>
            </a:pPr>
            <a:r>
              <a:rPr lang="fr-CA" b="1" i="1" dirty="0" smtClean="0">
                <a:solidFill>
                  <a:srgbClr val="CC0000"/>
                </a:solidFill>
              </a:rPr>
              <a:t>Le point sur la conjoncture 2015</a:t>
            </a:r>
            <a:endParaRPr lang="fr-CA" b="1" i="1" dirty="0">
              <a:solidFill>
                <a:srgbClr val="CC0000"/>
              </a:solidFill>
            </a:endParaRPr>
          </a:p>
        </p:txBody>
      </p:sp>
      <p:pic>
        <p:nvPicPr>
          <p:cNvPr id="12" name="Picture 2" descr="P:\Commun\-- Logos fae et syndicats --\FAE_nouveau-logos_sept2012\Logo_FAE_basse_resolution.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018379" y="5765019"/>
            <a:ext cx="739942" cy="761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34720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custDataLst>
              <p:tags r:id="rId1"/>
            </p:custDataLst>
          </p:nvPr>
        </p:nvSpPr>
        <p:spPr bwMode="auto">
          <a:xfrm>
            <a:off x="684213" y="1489544"/>
            <a:ext cx="7777162" cy="1200329"/>
          </a:xfrm>
          <a:prstGeom prst="rect">
            <a:avLst/>
          </a:prstGeom>
          <a:noFill/>
          <a:ln w="9525">
            <a:noFill/>
            <a:miter lim="800000"/>
            <a:headEnd/>
            <a:tailEnd/>
          </a:ln>
        </p:spPr>
        <p:txBody>
          <a:bodyPr>
            <a:spAutoFit/>
          </a:bodyPr>
          <a:lstStyle/>
          <a:p>
            <a:pPr algn="just"/>
            <a:r>
              <a:rPr lang="fr-CA" sz="2400" b="1" dirty="0" smtClean="0">
                <a:solidFill>
                  <a:srgbClr val="CC0000"/>
                </a:solidFill>
              </a:rPr>
              <a:t>3.2 Ressources : l’heure de la rationalisation</a:t>
            </a:r>
          </a:p>
          <a:p>
            <a:pPr algn="just"/>
            <a:r>
              <a:rPr lang="fr-CA" sz="2400" dirty="0"/>
              <a:t>L</a:t>
            </a:r>
            <a:r>
              <a:rPr lang="fr-CA" sz="2400" dirty="0" smtClean="0"/>
              <a:t>a « rigueur budgétaire » a frappé de plein fouet un réseau d’éducation déjà affecté par des compressions :</a:t>
            </a:r>
            <a:endParaRPr lang="fr-CA" sz="2400" dirty="0"/>
          </a:p>
        </p:txBody>
      </p:sp>
      <p:sp>
        <p:nvSpPr>
          <p:cNvPr id="6147" name="Rectangle 3"/>
          <p:cNvSpPr>
            <a:spLocks noChangeArrowheads="1"/>
          </p:cNvSpPr>
          <p:nvPr>
            <p:custDataLst>
              <p:tags r:id="rId2"/>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48" name="Rectangle 4"/>
          <p:cNvSpPr>
            <a:spLocks noChangeArrowheads="1"/>
          </p:cNvSpPr>
          <p:nvPr>
            <p:custDataLst>
              <p:tags r:id="rId3"/>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0" name="Rectangle 6"/>
          <p:cNvSpPr>
            <a:spLocks noChangeArrowheads="1"/>
          </p:cNvSpPr>
          <p:nvPr>
            <p:custDataLst>
              <p:tags r:id="rId4"/>
            </p:custDataLst>
          </p:nvPr>
        </p:nvSpPr>
        <p:spPr bwMode="auto">
          <a:xfrm>
            <a:off x="5003800" y="549275"/>
            <a:ext cx="3744913"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1" name="Rectangle 7"/>
          <p:cNvSpPr>
            <a:spLocks noChangeArrowheads="1"/>
          </p:cNvSpPr>
          <p:nvPr>
            <p:custDataLst>
              <p:tags r:id="rId5"/>
            </p:custDataLst>
          </p:nvPr>
        </p:nvSpPr>
        <p:spPr bwMode="auto">
          <a:xfrm>
            <a:off x="8388350" y="90963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3" name="Rectangle 9"/>
          <p:cNvSpPr>
            <a:spLocks noChangeArrowheads="1"/>
          </p:cNvSpPr>
          <p:nvPr>
            <p:custDataLst>
              <p:tags r:id="rId6"/>
            </p:custDataLst>
          </p:nvPr>
        </p:nvSpPr>
        <p:spPr bwMode="auto">
          <a:xfrm>
            <a:off x="395288" y="5492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4" name="Rectangle 11"/>
          <p:cNvSpPr>
            <a:spLocks noChangeArrowheads="1"/>
          </p:cNvSpPr>
          <p:nvPr>
            <p:custDataLst>
              <p:tags r:id="rId7"/>
            </p:custDataLst>
          </p:nvPr>
        </p:nvSpPr>
        <p:spPr bwMode="auto">
          <a:xfrm>
            <a:off x="683568" y="2745341"/>
            <a:ext cx="7777163" cy="3416320"/>
          </a:xfrm>
          <a:prstGeom prst="rect">
            <a:avLst/>
          </a:prstGeom>
          <a:noFill/>
          <a:ln w="9525">
            <a:noFill/>
            <a:miter lim="800000"/>
            <a:headEnd/>
            <a:tailEnd/>
          </a:ln>
        </p:spPr>
        <p:txBody>
          <a:bodyPr>
            <a:spAutoFit/>
          </a:bodyPr>
          <a:lstStyle/>
          <a:p>
            <a:pPr marL="723900" lvl="1" indent="-368300" algn="just">
              <a:buFont typeface="Wingdings" pitchFamily="2" charset="2"/>
              <a:buChar char="ð"/>
            </a:pPr>
            <a:r>
              <a:rPr lang="fr-CA" sz="2400" dirty="0" smtClean="0"/>
              <a:t>Compressions &gt; 600 M$ depuis 2010</a:t>
            </a:r>
          </a:p>
          <a:p>
            <a:pPr marL="723900" lvl="1" indent="-368300" algn="just">
              <a:buFont typeface="Wingdings" pitchFamily="2" charset="2"/>
              <a:buChar char="ð"/>
            </a:pPr>
            <a:r>
              <a:rPr lang="fr-CA" sz="2400" dirty="0" smtClean="0"/>
              <a:t>Nouvelles compressions de 150 M$ en 2014-2015</a:t>
            </a:r>
          </a:p>
          <a:p>
            <a:pPr marL="1181100" lvl="2" indent="-368300" algn="just">
              <a:buFont typeface="Wingdings" pitchFamily="2" charset="2"/>
              <a:buChar char="ð"/>
            </a:pPr>
            <a:r>
              <a:rPr lang="fr-CA" sz="2400" dirty="0" smtClean="0"/>
              <a:t>32 </a:t>
            </a:r>
            <a:r>
              <a:rPr lang="fr-CA" sz="2400" b="1" dirty="0" smtClean="0">
                <a:solidFill>
                  <a:srgbClr val="CC0000"/>
                </a:solidFill>
              </a:rPr>
              <a:t>mesures d’appui à la réussite</a:t>
            </a:r>
            <a:endParaRPr lang="fr-CA" sz="2400" b="1" dirty="0">
              <a:solidFill>
                <a:srgbClr val="CC0000"/>
              </a:solidFill>
            </a:endParaRPr>
          </a:p>
          <a:p>
            <a:pPr marL="1638300" lvl="3" indent="-368300" algn="just">
              <a:buFont typeface="Wingdings" pitchFamily="2" charset="2"/>
              <a:buChar char="ð"/>
            </a:pPr>
            <a:r>
              <a:rPr lang="fr-CA" sz="2400" dirty="0" smtClean="0"/>
              <a:t>Aide alimentaire, </a:t>
            </a:r>
            <a:r>
              <a:rPr lang="fr-CA" sz="2400" dirty="0"/>
              <a:t>aide aux devoirs, </a:t>
            </a:r>
            <a:r>
              <a:rPr lang="fr-CA" sz="2400" dirty="0" smtClean="0"/>
              <a:t>lecture, lutte à l’intimidation, culture à l’école, bibliothèques, amélioration du français, etc.</a:t>
            </a:r>
          </a:p>
          <a:p>
            <a:pPr marL="1181100" lvl="2" indent="-368300" algn="just">
              <a:buFont typeface="Wingdings" pitchFamily="2" charset="2"/>
              <a:buChar char="ð"/>
            </a:pPr>
            <a:r>
              <a:rPr lang="fr-CA" sz="2400" b="1" dirty="0" smtClean="0">
                <a:solidFill>
                  <a:srgbClr val="CC0000"/>
                </a:solidFill>
              </a:rPr>
              <a:t>Adaptation scolaire</a:t>
            </a:r>
          </a:p>
          <a:p>
            <a:pPr marL="1181100" lvl="2" indent="-368300" algn="just">
              <a:buFont typeface="Wingdings" pitchFamily="2" charset="2"/>
              <a:buChar char="ð"/>
            </a:pPr>
            <a:r>
              <a:rPr lang="fr-CA" sz="2400" b="1" dirty="0" smtClean="0">
                <a:solidFill>
                  <a:srgbClr val="CC0000"/>
                </a:solidFill>
              </a:rPr>
              <a:t>Services de garde</a:t>
            </a:r>
          </a:p>
          <a:p>
            <a:pPr marL="723900" lvl="1" indent="-368300" algn="just">
              <a:buFont typeface="Wingdings" pitchFamily="2" charset="2"/>
              <a:buChar char="ð"/>
            </a:pPr>
            <a:endParaRPr lang="fr-CA" sz="2400" dirty="0" smtClean="0"/>
          </a:p>
        </p:txBody>
      </p:sp>
      <p:sp>
        <p:nvSpPr>
          <p:cNvPr id="14" name="Rectangle 8"/>
          <p:cNvSpPr>
            <a:spLocks noChangeArrowheads="1"/>
          </p:cNvSpPr>
          <p:nvPr>
            <p:custDataLst>
              <p:tags r:id="rId8"/>
            </p:custDataLst>
          </p:nvPr>
        </p:nvSpPr>
        <p:spPr bwMode="auto">
          <a:xfrm>
            <a:off x="6132448" y="548680"/>
            <a:ext cx="2685351" cy="369332"/>
          </a:xfrm>
          <a:prstGeom prst="rect">
            <a:avLst/>
          </a:prstGeom>
          <a:noFill/>
          <a:ln w="9525">
            <a:noFill/>
            <a:miter lim="800000"/>
            <a:headEnd/>
            <a:tailEnd/>
          </a:ln>
        </p:spPr>
        <p:txBody>
          <a:bodyPr wrap="none">
            <a:spAutoFit/>
          </a:bodyPr>
          <a:lstStyle/>
          <a:p>
            <a:pPr>
              <a:spcBef>
                <a:spcPct val="50000"/>
              </a:spcBef>
            </a:pPr>
            <a:r>
              <a:rPr lang="fr-CA" b="1" i="1" dirty="0" smtClean="0">
                <a:solidFill>
                  <a:schemeClr val="bg1"/>
                </a:solidFill>
              </a:rPr>
              <a:t>3. Enjeux en éducation</a:t>
            </a:r>
            <a:endParaRPr lang="fr-FR" b="1" i="1" dirty="0">
              <a:solidFill>
                <a:schemeClr val="bg1"/>
              </a:solidFill>
            </a:endParaRPr>
          </a:p>
        </p:txBody>
      </p:sp>
      <p:sp>
        <p:nvSpPr>
          <p:cNvPr id="15" name="Text Box 2"/>
          <p:cNvSpPr txBox="1">
            <a:spLocks noChangeArrowheads="1"/>
          </p:cNvSpPr>
          <p:nvPr>
            <p:custDataLst>
              <p:tags r:id="rId9"/>
            </p:custDataLst>
          </p:nvPr>
        </p:nvSpPr>
        <p:spPr bwMode="auto">
          <a:xfrm>
            <a:off x="755650" y="549275"/>
            <a:ext cx="4244975" cy="369888"/>
          </a:xfrm>
          <a:prstGeom prst="rect">
            <a:avLst/>
          </a:prstGeom>
          <a:noFill/>
          <a:ln w="9525">
            <a:noFill/>
            <a:miter lim="800000"/>
            <a:headEnd/>
            <a:tailEnd/>
          </a:ln>
        </p:spPr>
        <p:txBody>
          <a:bodyPr>
            <a:spAutoFit/>
          </a:bodyPr>
          <a:lstStyle/>
          <a:p>
            <a:pPr>
              <a:spcBef>
                <a:spcPct val="50000"/>
              </a:spcBef>
            </a:pPr>
            <a:r>
              <a:rPr lang="fr-CA" b="1" i="1" dirty="0" smtClean="0">
                <a:solidFill>
                  <a:srgbClr val="CC0000"/>
                </a:solidFill>
              </a:rPr>
              <a:t>Le point sur la conjoncture 2015</a:t>
            </a:r>
            <a:endParaRPr lang="fr-CA" b="1" i="1" dirty="0">
              <a:solidFill>
                <a:srgbClr val="CC0000"/>
              </a:solidFill>
            </a:endParaRPr>
          </a:p>
        </p:txBody>
      </p:sp>
      <p:pic>
        <p:nvPicPr>
          <p:cNvPr id="12" name="Picture 2" descr="P:\Commun\-- Logos fae et syndicats --\FAE_nouveau-logos_sept2012\Logo_FAE_basse_resolution.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018379" y="5765019"/>
            <a:ext cx="739942" cy="761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76876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custDataLst>
              <p:tags r:id="rId1"/>
            </p:custDataLst>
          </p:nvPr>
        </p:nvSpPr>
        <p:spPr bwMode="auto">
          <a:xfrm>
            <a:off x="684213" y="1487229"/>
            <a:ext cx="7777162" cy="2677656"/>
          </a:xfrm>
          <a:prstGeom prst="rect">
            <a:avLst/>
          </a:prstGeom>
          <a:noFill/>
          <a:ln w="9525">
            <a:noFill/>
            <a:miter lim="800000"/>
            <a:headEnd/>
            <a:tailEnd/>
          </a:ln>
        </p:spPr>
        <p:txBody>
          <a:bodyPr>
            <a:spAutoFit/>
          </a:bodyPr>
          <a:lstStyle/>
          <a:p>
            <a:pPr algn="just"/>
            <a:r>
              <a:rPr lang="fr-CA" sz="2400" b="1" dirty="0" smtClean="0">
                <a:solidFill>
                  <a:srgbClr val="CC0000"/>
                </a:solidFill>
              </a:rPr>
              <a:t>3.3 L’abandon du décrochage?</a:t>
            </a:r>
          </a:p>
          <a:p>
            <a:pPr algn="just"/>
            <a:r>
              <a:rPr lang="fr-CA" sz="2400" dirty="0" smtClean="0"/>
              <a:t>Consacrée comme une priorité du gouvernement, la lutte contre le décrochage semble reléguée bien loin dans ses préoccupations récentes. Au regard de ses actions, on peut douter de la lecture idéologique qu’il fait de la situation. Aussi confond-il persévérance avec </a:t>
            </a:r>
            <a:r>
              <a:rPr lang="fr-CA" sz="2400" b="1" dirty="0" smtClean="0">
                <a:solidFill>
                  <a:srgbClr val="CC0000"/>
                </a:solidFill>
              </a:rPr>
              <a:t>performance</a:t>
            </a:r>
            <a:r>
              <a:rPr lang="fr-CA" sz="2400" dirty="0" smtClean="0"/>
              <a:t>…</a:t>
            </a:r>
            <a:endParaRPr lang="fr-CA" sz="2400" dirty="0"/>
          </a:p>
        </p:txBody>
      </p:sp>
      <p:sp>
        <p:nvSpPr>
          <p:cNvPr id="6147" name="Rectangle 3"/>
          <p:cNvSpPr>
            <a:spLocks noChangeArrowheads="1"/>
          </p:cNvSpPr>
          <p:nvPr>
            <p:custDataLst>
              <p:tags r:id="rId2"/>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48" name="Rectangle 4"/>
          <p:cNvSpPr>
            <a:spLocks noChangeArrowheads="1"/>
          </p:cNvSpPr>
          <p:nvPr>
            <p:custDataLst>
              <p:tags r:id="rId3"/>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0" name="Rectangle 6"/>
          <p:cNvSpPr>
            <a:spLocks noChangeArrowheads="1"/>
          </p:cNvSpPr>
          <p:nvPr>
            <p:custDataLst>
              <p:tags r:id="rId4"/>
            </p:custDataLst>
          </p:nvPr>
        </p:nvSpPr>
        <p:spPr bwMode="auto">
          <a:xfrm>
            <a:off x="5003800" y="549275"/>
            <a:ext cx="3744913"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1" name="Rectangle 7"/>
          <p:cNvSpPr>
            <a:spLocks noChangeArrowheads="1"/>
          </p:cNvSpPr>
          <p:nvPr>
            <p:custDataLst>
              <p:tags r:id="rId5"/>
            </p:custDataLst>
          </p:nvPr>
        </p:nvSpPr>
        <p:spPr bwMode="auto">
          <a:xfrm>
            <a:off x="8388350" y="90963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3" name="Rectangle 9"/>
          <p:cNvSpPr>
            <a:spLocks noChangeArrowheads="1"/>
          </p:cNvSpPr>
          <p:nvPr>
            <p:custDataLst>
              <p:tags r:id="rId6"/>
            </p:custDataLst>
          </p:nvPr>
        </p:nvSpPr>
        <p:spPr bwMode="auto">
          <a:xfrm>
            <a:off x="395288" y="5492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4" name="Rectangle 11"/>
          <p:cNvSpPr>
            <a:spLocks noChangeArrowheads="1"/>
          </p:cNvSpPr>
          <p:nvPr>
            <p:custDataLst>
              <p:tags r:id="rId7"/>
            </p:custDataLst>
          </p:nvPr>
        </p:nvSpPr>
        <p:spPr bwMode="auto">
          <a:xfrm>
            <a:off x="645725" y="4178378"/>
            <a:ext cx="7777163" cy="1938992"/>
          </a:xfrm>
          <a:prstGeom prst="rect">
            <a:avLst/>
          </a:prstGeom>
          <a:noFill/>
          <a:ln w="9525">
            <a:noFill/>
            <a:miter lim="800000"/>
            <a:headEnd/>
            <a:tailEnd/>
          </a:ln>
        </p:spPr>
        <p:txBody>
          <a:bodyPr>
            <a:spAutoFit/>
          </a:bodyPr>
          <a:lstStyle/>
          <a:p>
            <a:pPr marL="723900" lvl="1" indent="-368300" algn="just">
              <a:buFont typeface="Wingdings" pitchFamily="2" charset="2"/>
              <a:buChar char="ð"/>
            </a:pPr>
            <a:r>
              <a:rPr lang="fr-CA" sz="2400" dirty="0" smtClean="0"/>
              <a:t>Compressions ±100 M$ dans l’aide à la réussite</a:t>
            </a:r>
          </a:p>
          <a:p>
            <a:pPr marL="723900" lvl="1" indent="-368300" algn="just">
              <a:buFont typeface="Wingdings" pitchFamily="2" charset="2"/>
              <a:buChar char="ð"/>
            </a:pPr>
            <a:r>
              <a:rPr lang="fr-CA" sz="2400" dirty="0" smtClean="0"/>
              <a:t>Implantation des TBI = une priorité incontournable</a:t>
            </a:r>
          </a:p>
          <a:p>
            <a:pPr marL="723900" lvl="1" indent="-368300" algn="just">
              <a:buFont typeface="Wingdings" pitchFamily="2" charset="2"/>
              <a:buChar char="ð"/>
            </a:pPr>
            <a:r>
              <a:rPr lang="fr-CA" sz="2400" dirty="0" smtClean="0"/>
              <a:t>EDA = silence radio</a:t>
            </a:r>
          </a:p>
          <a:p>
            <a:pPr marL="723900" lvl="1" indent="-368300" algn="just">
              <a:buFont typeface="Wingdings" pitchFamily="2" charset="2"/>
              <a:buChar char="ð"/>
            </a:pPr>
            <a:r>
              <a:rPr lang="fr-CA" sz="2400" dirty="0" smtClean="0"/>
              <a:t>FP</a:t>
            </a:r>
            <a:r>
              <a:rPr lang="fr-CA" sz="2400" dirty="0"/>
              <a:t> </a:t>
            </a:r>
            <a:r>
              <a:rPr lang="fr-CA" sz="2400" dirty="0" smtClean="0"/>
              <a:t>= vers le « modèle allemand »?</a:t>
            </a:r>
          </a:p>
          <a:p>
            <a:pPr marL="723900" lvl="1" indent="-368300" algn="just">
              <a:buFont typeface="Wingdings" pitchFamily="2" charset="2"/>
              <a:buChar char="ð"/>
            </a:pPr>
            <a:r>
              <a:rPr lang="fr-CA" sz="2400" dirty="0" smtClean="0"/>
              <a:t>Une </a:t>
            </a:r>
            <a:r>
              <a:rPr lang="fr-CA" sz="2400" b="1" dirty="0" smtClean="0">
                <a:solidFill>
                  <a:srgbClr val="CC0000"/>
                </a:solidFill>
              </a:rPr>
              <a:t>politique</a:t>
            </a:r>
            <a:r>
              <a:rPr lang="fr-CA" sz="2400" dirty="0" smtClean="0"/>
              <a:t> est attendue pour 2015</a:t>
            </a:r>
          </a:p>
        </p:txBody>
      </p:sp>
      <p:sp>
        <p:nvSpPr>
          <p:cNvPr id="14" name="Rectangle 8"/>
          <p:cNvSpPr>
            <a:spLocks noChangeArrowheads="1"/>
          </p:cNvSpPr>
          <p:nvPr>
            <p:custDataLst>
              <p:tags r:id="rId8"/>
            </p:custDataLst>
          </p:nvPr>
        </p:nvSpPr>
        <p:spPr bwMode="auto">
          <a:xfrm>
            <a:off x="6132448" y="548680"/>
            <a:ext cx="2685351" cy="369332"/>
          </a:xfrm>
          <a:prstGeom prst="rect">
            <a:avLst/>
          </a:prstGeom>
          <a:noFill/>
          <a:ln w="9525">
            <a:noFill/>
            <a:miter lim="800000"/>
            <a:headEnd/>
            <a:tailEnd/>
          </a:ln>
        </p:spPr>
        <p:txBody>
          <a:bodyPr wrap="none">
            <a:spAutoFit/>
          </a:bodyPr>
          <a:lstStyle/>
          <a:p>
            <a:pPr>
              <a:spcBef>
                <a:spcPct val="50000"/>
              </a:spcBef>
            </a:pPr>
            <a:r>
              <a:rPr lang="fr-CA" b="1" i="1" dirty="0" smtClean="0">
                <a:solidFill>
                  <a:schemeClr val="bg1"/>
                </a:solidFill>
              </a:rPr>
              <a:t>3. Enjeux en éducation</a:t>
            </a:r>
            <a:endParaRPr lang="fr-FR" b="1" i="1" dirty="0">
              <a:solidFill>
                <a:schemeClr val="bg1"/>
              </a:solidFill>
            </a:endParaRPr>
          </a:p>
        </p:txBody>
      </p:sp>
      <p:sp>
        <p:nvSpPr>
          <p:cNvPr id="15" name="Text Box 2"/>
          <p:cNvSpPr txBox="1">
            <a:spLocks noChangeArrowheads="1"/>
          </p:cNvSpPr>
          <p:nvPr>
            <p:custDataLst>
              <p:tags r:id="rId9"/>
            </p:custDataLst>
          </p:nvPr>
        </p:nvSpPr>
        <p:spPr bwMode="auto">
          <a:xfrm>
            <a:off x="755650" y="549275"/>
            <a:ext cx="4244975" cy="369888"/>
          </a:xfrm>
          <a:prstGeom prst="rect">
            <a:avLst/>
          </a:prstGeom>
          <a:noFill/>
          <a:ln w="9525">
            <a:noFill/>
            <a:miter lim="800000"/>
            <a:headEnd/>
            <a:tailEnd/>
          </a:ln>
        </p:spPr>
        <p:txBody>
          <a:bodyPr>
            <a:spAutoFit/>
          </a:bodyPr>
          <a:lstStyle/>
          <a:p>
            <a:pPr>
              <a:spcBef>
                <a:spcPct val="50000"/>
              </a:spcBef>
            </a:pPr>
            <a:r>
              <a:rPr lang="fr-CA" b="1" i="1" dirty="0" smtClean="0">
                <a:solidFill>
                  <a:srgbClr val="CC0000"/>
                </a:solidFill>
              </a:rPr>
              <a:t>Le point sur la conjoncture 2015</a:t>
            </a:r>
            <a:endParaRPr lang="fr-CA" b="1" i="1" dirty="0">
              <a:solidFill>
                <a:srgbClr val="CC0000"/>
              </a:solidFill>
            </a:endParaRPr>
          </a:p>
        </p:txBody>
      </p:sp>
      <p:pic>
        <p:nvPicPr>
          <p:cNvPr id="12" name="Picture 2" descr="P:\Commun\-- Logos fae et syndicats --\FAE_nouveau-logos_sept2012\Logo_FAE_basse_resolution.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018379" y="5765019"/>
            <a:ext cx="739942" cy="761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777112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custDataLst>
              <p:tags r:id="rId1"/>
            </p:custDataLst>
          </p:nvPr>
        </p:nvSpPr>
        <p:spPr bwMode="auto">
          <a:xfrm>
            <a:off x="684213" y="1487229"/>
            <a:ext cx="7777162" cy="1569660"/>
          </a:xfrm>
          <a:prstGeom prst="rect">
            <a:avLst/>
          </a:prstGeom>
          <a:noFill/>
          <a:ln w="9525">
            <a:noFill/>
            <a:miter lim="800000"/>
            <a:headEnd/>
            <a:tailEnd/>
          </a:ln>
        </p:spPr>
        <p:txBody>
          <a:bodyPr>
            <a:spAutoFit/>
          </a:bodyPr>
          <a:lstStyle/>
          <a:p>
            <a:pPr algn="just"/>
            <a:r>
              <a:rPr lang="fr-CA" sz="2400" b="1" dirty="0" smtClean="0">
                <a:solidFill>
                  <a:srgbClr val="CC0000"/>
                </a:solidFill>
              </a:rPr>
              <a:t>3.4 Néanmoins…</a:t>
            </a:r>
          </a:p>
          <a:p>
            <a:pPr algn="just"/>
            <a:r>
              <a:rPr lang="fr-CA" sz="2400" dirty="0" smtClean="0"/>
              <a:t>Malgré tout, on peut se réjouir que le gouvernement prête l’oreille à certaines revendications et fasse avancer certains dossiers :</a:t>
            </a:r>
            <a:endParaRPr lang="fr-CA" sz="2400" dirty="0"/>
          </a:p>
        </p:txBody>
      </p:sp>
      <p:sp>
        <p:nvSpPr>
          <p:cNvPr id="6147" name="Rectangle 3"/>
          <p:cNvSpPr>
            <a:spLocks noChangeArrowheads="1"/>
          </p:cNvSpPr>
          <p:nvPr>
            <p:custDataLst>
              <p:tags r:id="rId2"/>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48" name="Rectangle 4"/>
          <p:cNvSpPr>
            <a:spLocks noChangeArrowheads="1"/>
          </p:cNvSpPr>
          <p:nvPr>
            <p:custDataLst>
              <p:tags r:id="rId3"/>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0" name="Rectangle 6"/>
          <p:cNvSpPr>
            <a:spLocks noChangeArrowheads="1"/>
          </p:cNvSpPr>
          <p:nvPr>
            <p:custDataLst>
              <p:tags r:id="rId4"/>
            </p:custDataLst>
          </p:nvPr>
        </p:nvSpPr>
        <p:spPr bwMode="auto">
          <a:xfrm>
            <a:off x="5003800" y="549275"/>
            <a:ext cx="3744913"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1" name="Rectangle 7"/>
          <p:cNvSpPr>
            <a:spLocks noChangeArrowheads="1"/>
          </p:cNvSpPr>
          <p:nvPr>
            <p:custDataLst>
              <p:tags r:id="rId5"/>
            </p:custDataLst>
          </p:nvPr>
        </p:nvSpPr>
        <p:spPr bwMode="auto">
          <a:xfrm>
            <a:off x="8388350" y="90963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3" name="Rectangle 9"/>
          <p:cNvSpPr>
            <a:spLocks noChangeArrowheads="1"/>
          </p:cNvSpPr>
          <p:nvPr>
            <p:custDataLst>
              <p:tags r:id="rId6"/>
            </p:custDataLst>
          </p:nvPr>
        </p:nvSpPr>
        <p:spPr bwMode="auto">
          <a:xfrm>
            <a:off x="395288" y="5492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4" name="Rectangle 11"/>
          <p:cNvSpPr>
            <a:spLocks noChangeArrowheads="1"/>
          </p:cNvSpPr>
          <p:nvPr>
            <p:custDataLst>
              <p:tags r:id="rId7"/>
            </p:custDataLst>
          </p:nvPr>
        </p:nvSpPr>
        <p:spPr bwMode="auto">
          <a:xfrm>
            <a:off x="645725" y="3056889"/>
            <a:ext cx="7777163" cy="2677656"/>
          </a:xfrm>
          <a:prstGeom prst="rect">
            <a:avLst/>
          </a:prstGeom>
          <a:noFill/>
          <a:ln w="9525">
            <a:noFill/>
            <a:miter lim="800000"/>
            <a:headEnd/>
            <a:tailEnd/>
          </a:ln>
        </p:spPr>
        <p:txBody>
          <a:bodyPr>
            <a:spAutoFit/>
          </a:bodyPr>
          <a:lstStyle/>
          <a:p>
            <a:pPr marL="723900" lvl="1" indent="-368300" algn="just">
              <a:buFont typeface="Wingdings" pitchFamily="2" charset="2"/>
              <a:buChar char="ð"/>
            </a:pPr>
            <a:r>
              <a:rPr lang="fr-CA" sz="2400" dirty="0" smtClean="0"/>
              <a:t>Refonte des </a:t>
            </a:r>
            <a:r>
              <a:rPr lang="fr-CA" sz="2400" b="1" dirty="0" smtClean="0">
                <a:solidFill>
                  <a:srgbClr val="CC0000"/>
                </a:solidFill>
              </a:rPr>
              <a:t>programmes d’histoire </a:t>
            </a:r>
            <a:r>
              <a:rPr lang="fr-CA" sz="2400" dirty="0" smtClean="0"/>
              <a:t>(remise en question de l’approche par compétences)</a:t>
            </a:r>
          </a:p>
          <a:p>
            <a:pPr marL="723900" lvl="1" indent="-368300" algn="just">
              <a:buFont typeface="Wingdings" pitchFamily="2" charset="2"/>
              <a:buChar char="ð"/>
            </a:pPr>
            <a:r>
              <a:rPr lang="fr-CA" sz="2400" dirty="0" smtClean="0"/>
              <a:t>Intention de poursuivre l’implantation des </a:t>
            </a:r>
            <a:r>
              <a:rPr lang="fr-CA" sz="2400" b="1" dirty="0" smtClean="0">
                <a:solidFill>
                  <a:srgbClr val="CC0000"/>
                </a:solidFill>
              </a:rPr>
              <a:t>maternelles 4 ans </a:t>
            </a:r>
            <a:r>
              <a:rPr lang="fr-CA" sz="2400" dirty="0" smtClean="0"/>
              <a:t>TPMD</a:t>
            </a:r>
          </a:p>
          <a:p>
            <a:pPr marL="723900" lvl="1" indent="-368300" algn="just">
              <a:buFont typeface="Wingdings" pitchFamily="2" charset="2"/>
              <a:buChar char="ð"/>
            </a:pPr>
            <a:r>
              <a:rPr lang="fr-CA" sz="2400" dirty="0" smtClean="0"/>
              <a:t>Maintien des investissements en </a:t>
            </a:r>
            <a:r>
              <a:rPr lang="fr-CA" sz="2400" b="1" dirty="0" smtClean="0">
                <a:solidFill>
                  <a:srgbClr val="CC0000"/>
                </a:solidFill>
              </a:rPr>
              <a:t>infrastructures</a:t>
            </a:r>
            <a:r>
              <a:rPr lang="fr-CA" sz="2400" dirty="0" smtClean="0"/>
              <a:t> en priorisant les écoles présentant des problèmes de santé et de sécurité</a:t>
            </a:r>
          </a:p>
        </p:txBody>
      </p:sp>
      <p:sp>
        <p:nvSpPr>
          <p:cNvPr id="14" name="Rectangle 8"/>
          <p:cNvSpPr>
            <a:spLocks noChangeArrowheads="1"/>
          </p:cNvSpPr>
          <p:nvPr>
            <p:custDataLst>
              <p:tags r:id="rId8"/>
            </p:custDataLst>
          </p:nvPr>
        </p:nvSpPr>
        <p:spPr bwMode="auto">
          <a:xfrm>
            <a:off x="6132448" y="548680"/>
            <a:ext cx="2685351" cy="369332"/>
          </a:xfrm>
          <a:prstGeom prst="rect">
            <a:avLst/>
          </a:prstGeom>
          <a:noFill/>
          <a:ln w="9525">
            <a:noFill/>
            <a:miter lim="800000"/>
            <a:headEnd/>
            <a:tailEnd/>
          </a:ln>
        </p:spPr>
        <p:txBody>
          <a:bodyPr wrap="none">
            <a:spAutoFit/>
          </a:bodyPr>
          <a:lstStyle/>
          <a:p>
            <a:pPr>
              <a:spcBef>
                <a:spcPct val="50000"/>
              </a:spcBef>
            </a:pPr>
            <a:r>
              <a:rPr lang="fr-CA" b="1" i="1" dirty="0" smtClean="0">
                <a:solidFill>
                  <a:schemeClr val="bg1"/>
                </a:solidFill>
              </a:rPr>
              <a:t>3. Enjeux en éducation</a:t>
            </a:r>
            <a:endParaRPr lang="fr-FR" b="1" i="1" dirty="0">
              <a:solidFill>
                <a:schemeClr val="bg1"/>
              </a:solidFill>
            </a:endParaRPr>
          </a:p>
        </p:txBody>
      </p:sp>
      <p:sp>
        <p:nvSpPr>
          <p:cNvPr id="15" name="Text Box 2"/>
          <p:cNvSpPr txBox="1">
            <a:spLocks noChangeArrowheads="1"/>
          </p:cNvSpPr>
          <p:nvPr>
            <p:custDataLst>
              <p:tags r:id="rId9"/>
            </p:custDataLst>
          </p:nvPr>
        </p:nvSpPr>
        <p:spPr bwMode="auto">
          <a:xfrm>
            <a:off x="755650" y="549275"/>
            <a:ext cx="4244975" cy="369888"/>
          </a:xfrm>
          <a:prstGeom prst="rect">
            <a:avLst/>
          </a:prstGeom>
          <a:noFill/>
          <a:ln w="9525">
            <a:noFill/>
            <a:miter lim="800000"/>
            <a:headEnd/>
            <a:tailEnd/>
          </a:ln>
        </p:spPr>
        <p:txBody>
          <a:bodyPr>
            <a:spAutoFit/>
          </a:bodyPr>
          <a:lstStyle/>
          <a:p>
            <a:pPr>
              <a:spcBef>
                <a:spcPct val="50000"/>
              </a:spcBef>
            </a:pPr>
            <a:r>
              <a:rPr lang="fr-CA" b="1" i="1" dirty="0" smtClean="0">
                <a:solidFill>
                  <a:srgbClr val="CC0000"/>
                </a:solidFill>
              </a:rPr>
              <a:t>Le point sur la conjoncture 2015</a:t>
            </a:r>
            <a:endParaRPr lang="fr-CA" b="1" i="1" dirty="0">
              <a:solidFill>
                <a:srgbClr val="CC0000"/>
              </a:solidFill>
            </a:endParaRPr>
          </a:p>
        </p:txBody>
      </p:sp>
      <p:pic>
        <p:nvPicPr>
          <p:cNvPr id="12" name="Picture 2" descr="P:\Commun\-- Logos fae et syndicats --\FAE_nouveau-logos_sept2012\Logo_FAE_basse_resolution.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018379" y="5765019"/>
            <a:ext cx="739942" cy="761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490817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custDataLst>
              <p:tags r:id="rId1"/>
            </p:custDataLst>
          </p:nvPr>
        </p:nvSpPr>
        <p:spPr bwMode="auto">
          <a:xfrm>
            <a:off x="0" y="3357563"/>
            <a:ext cx="9144000" cy="769441"/>
          </a:xfrm>
          <a:prstGeom prst="rect">
            <a:avLst/>
          </a:prstGeom>
          <a:noFill/>
          <a:ln w="9525">
            <a:noFill/>
            <a:miter lim="800000"/>
            <a:headEnd/>
            <a:tailEnd/>
          </a:ln>
        </p:spPr>
        <p:txBody>
          <a:bodyPr>
            <a:spAutoFit/>
          </a:bodyPr>
          <a:lstStyle/>
          <a:p>
            <a:pPr algn="ctr">
              <a:spcBef>
                <a:spcPct val="50000"/>
              </a:spcBef>
            </a:pPr>
            <a:r>
              <a:rPr lang="fr-CA" sz="4400" b="1" dirty="0" smtClean="0"/>
              <a:t> 4. L’égalité : s’en prendre à tous</a:t>
            </a:r>
            <a:endParaRPr lang="fr-FR" sz="4400" b="1" dirty="0"/>
          </a:p>
        </p:txBody>
      </p:sp>
      <p:sp>
        <p:nvSpPr>
          <p:cNvPr id="3075" name="Rectangle 6"/>
          <p:cNvSpPr>
            <a:spLocks noChangeArrowheads="1"/>
          </p:cNvSpPr>
          <p:nvPr>
            <p:custDataLst>
              <p:tags r:id="rId2"/>
            </p:custDataLst>
          </p:nvPr>
        </p:nvSpPr>
        <p:spPr bwMode="auto">
          <a:xfrm>
            <a:off x="5003800" y="1052513"/>
            <a:ext cx="3744913"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3076" name="Rectangle 7"/>
          <p:cNvSpPr>
            <a:spLocks noChangeArrowheads="1"/>
          </p:cNvSpPr>
          <p:nvPr>
            <p:custDataLst>
              <p:tags r:id="rId3"/>
            </p:custDataLst>
          </p:nvPr>
        </p:nvSpPr>
        <p:spPr bwMode="auto">
          <a:xfrm>
            <a:off x="8388350" y="14128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3077" name="Rectangle 8"/>
          <p:cNvSpPr>
            <a:spLocks noChangeArrowheads="1"/>
          </p:cNvSpPr>
          <p:nvPr>
            <p:custDataLst>
              <p:tags r:id="rId4"/>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3078" name="Rectangle 9"/>
          <p:cNvSpPr>
            <a:spLocks noChangeArrowheads="1"/>
          </p:cNvSpPr>
          <p:nvPr>
            <p:custDataLst>
              <p:tags r:id="rId5"/>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8" name="Text Box 4"/>
          <p:cNvSpPr txBox="1">
            <a:spLocks noChangeArrowheads="1"/>
          </p:cNvSpPr>
          <p:nvPr>
            <p:custDataLst>
              <p:tags r:id="rId6"/>
            </p:custDataLst>
          </p:nvPr>
        </p:nvSpPr>
        <p:spPr bwMode="auto">
          <a:xfrm>
            <a:off x="0" y="4005064"/>
            <a:ext cx="9144000" cy="646331"/>
          </a:xfrm>
          <a:prstGeom prst="rect">
            <a:avLst/>
          </a:prstGeom>
          <a:noFill/>
          <a:ln w="9525">
            <a:noFill/>
            <a:miter lim="800000"/>
            <a:headEnd/>
            <a:tailEnd/>
          </a:ln>
        </p:spPr>
        <p:txBody>
          <a:bodyPr>
            <a:spAutoFit/>
          </a:bodyPr>
          <a:lstStyle/>
          <a:p>
            <a:pPr algn="ctr">
              <a:spcBef>
                <a:spcPct val="50000"/>
              </a:spcBef>
            </a:pPr>
            <a:r>
              <a:rPr lang="fr-CA" sz="3600" dirty="0" smtClean="0"/>
              <a:t>Contexte social</a:t>
            </a:r>
            <a:endParaRPr lang="fr-FR" sz="3600" dirty="0"/>
          </a:p>
        </p:txBody>
      </p:sp>
      <p:pic>
        <p:nvPicPr>
          <p:cNvPr id="9" name="Picture 2" descr="P:\Commun\-- Logos fae et syndicats --\FAE_nouveau-logos_sept2012\Logo_FAE_basse_resolution.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760215" y="5307859"/>
            <a:ext cx="1080119" cy="11111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159710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custDataLst>
              <p:tags r:id="rId1"/>
            </p:custDataLst>
          </p:nvPr>
        </p:nvSpPr>
        <p:spPr bwMode="auto">
          <a:xfrm>
            <a:off x="684213" y="1487229"/>
            <a:ext cx="7777162" cy="1569660"/>
          </a:xfrm>
          <a:prstGeom prst="rect">
            <a:avLst/>
          </a:prstGeom>
          <a:noFill/>
          <a:ln w="9525">
            <a:noFill/>
            <a:miter lim="800000"/>
            <a:headEnd/>
            <a:tailEnd/>
          </a:ln>
        </p:spPr>
        <p:txBody>
          <a:bodyPr>
            <a:spAutoFit/>
          </a:bodyPr>
          <a:lstStyle/>
          <a:p>
            <a:pPr algn="just"/>
            <a:r>
              <a:rPr lang="fr-CA" sz="2400" b="1" dirty="0" smtClean="0">
                <a:solidFill>
                  <a:srgbClr val="CC0000"/>
                </a:solidFill>
              </a:rPr>
              <a:t>4.1 De la </a:t>
            </a:r>
            <a:r>
              <a:rPr lang="fr-CA" sz="2400" b="1" i="1" dirty="0" err="1" smtClean="0">
                <a:solidFill>
                  <a:srgbClr val="CC0000"/>
                </a:solidFill>
              </a:rPr>
              <a:t>wedge</a:t>
            </a:r>
            <a:r>
              <a:rPr lang="fr-CA" sz="2400" b="1" i="1" dirty="0" smtClean="0">
                <a:solidFill>
                  <a:srgbClr val="CC0000"/>
                </a:solidFill>
              </a:rPr>
              <a:t> </a:t>
            </a:r>
            <a:r>
              <a:rPr lang="fr-CA" sz="2400" b="1" i="1" dirty="0" err="1" smtClean="0">
                <a:solidFill>
                  <a:srgbClr val="CC0000"/>
                </a:solidFill>
              </a:rPr>
              <a:t>politics</a:t>
            </a:r>
            <a:r>
              <a:rPr lang="fr-CA" sz="2400" b="1" i="1" dirty="0" smtClean="0">
                <a:solidFill>
                  <a:srgbClr val="CC0000"/>
                </a:solidFill>
              </a:rPr>
              <a:t> </a:t>
            </a:r>
            <a:r>
              <a:rPr lang="fr-CA" sz="2400" b="1" dirty="0" smtClean="0">
                <a:solidFill>
                  <a:srgbClr val="CC0000"/>
                </a:solidFill>
              </a:rPr>
              <a:t>à la confrontation de masse</a:t>
            </a:r>
          </a:p>
          <a:p>
            <a:pPr algn="just"/>
            <a:r>
              <a:rPr lang="fr-CA" sz="2400" dirty="0"/>
              <a:t>D</a:t>
            </a:r>
            <a:r>
              <a:rPr lang="fr-CA" sz="2400" dirty="0" smtClean="0"/>
              <a:t>epuis la crise financière de 2008, nos </a:t>
            </a:r>
            <a:r>
              <a:rPr lang="fr-CA" sz="2400" smtClean="0"/>
              <a:t>gouvernements ont </a:t>
            </a:r>
            <a:r>
              <a:rPr lang="fr-CA" sz="2400" dirty="0" smtClean="0"/>
              <a:t>tendance à jouer la politique de la division pour polariser l’opinion publique et diviser les oppositions :</a:t>
            </a:r>
            <a:endParaRPr lang="fr-CA" sz="2400" dirty="0"/>
          </a:p>
        </p:txBody>
      </p:sp>
      <p:sp>
        <p:nvSpPr>
          <p:cNvPr id="6147" name="Rectangle 3"/>
          <p:cNvSpPr>
            <a:spLocks noChangeArrowheads="1"/>
          </p:cNvSpPr>
          <p:nvPr>
            <p:custDataLst>
              <p:tags r:id="rId2"/>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48" name="Rectangle 4"/>
          <p:cNvSpPr>
            <a:spLocks noChangeArrowheads="1"/>
          </p:cNvSpPr>
          <p:nvPr>
            <p:custDataLst>
              <p:tags r:id="rId3"/>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0" name="Rectangle 6"/>
          <p:cNvSpPr>
            <a:spLocks noChangeArrowheads="1"/>
          </p:cNvSpPr>
          <p:nvPr>
            <p:custDataLst>
              <p:tags r:id="rId4"/>
            </p:custDataLst>
          </p:nvPr>
        </p:nvSpPr>
        <p:spPr bwMode="auto">
          <a:xfrm>
            <a:off x="5003800" y="549275"/>
            <a:ext cx="3744913"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1" name="Rectangle 7"/>
          <p:cNvSpPr>
            <a:spLocks noChangeArrowheads="1"/>
          </p:cNvSpPr>
          <p:nvPr>
            <p:custDataLst>
              <p:tags r:id="rId5"/>
            </p:custDataLst>
          </p:nvPr>
        </p:nvSpPr>
        <p:spPr bwMode="auto">
          <a:xfrm>
            <a:off x="8388350" y="90963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3" name="Rectangle 9"/>
          <p:cNvSpPr>
            <a:spLocks noChangeArrowheads="1"/>
          </p:cNvSpPr>
          <p:nvPr>
            <p:custDataLst>
              <p:tags r:id="rId6"/>
            </p:custDataLst>
          </p:nvPr>
        </p:nvSpPr>
        <p:spPr bwMode="auto">
          <a:xfrm>
            <a:off x="395288" y="5492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4" name="Rectangle 11"/>
          <p:cNvSpPr>
            <a:spLocks noChangeArrowheads="1"/>
          </p:cNvSpPr>
          <p:nvPr>
            <p:custDataLst>
              <p:tags r:id="rId7"/>
            </p:custDataLst>
          </p:nvPr>
        </p:nvSpPr>
        <p:spPr bwMode="auto">
          <a:xfrm>
            <a:off x="640693" y="3056889"/>
            <a:ext cx="7416823" cy="3046988"/>
          </a:xfrm>
          <a:prstGeom prst="rect">
            <a:avLst/>
          </a:prstGeom>
          <a:noFill/>
          <a:ln w="9525">
            <a:noFill/>
            <a:miter lim="800000"/>
            <a:headEnd/>
            <a:tailEnd/>
          </a:ln>
        </p:spPr>
        <p:txBody>
          <a:bodyPr wrap="square">
            <a:spAutoFit/>
          </a:bodyPr>
          <a:lstStyle/>
          <a:p>
            <a:pPr marL="723900" lvl="1" indent="-368300" algn="just">
              <a:buFont typeface="Wingdings" pitchFamily="2" charset="2"/>
              <a:buChar char="ð"/>
            </a:pPr>
            <a:r>
              <a:rPr lang="fr-CA" sz="2400" dirty="0" smtClean="0"/>
              <a:t>Créer un enjeu politique au nom d’une urgence ou d’une </a:t>
            </a:r>
            <a:r>
              <a:rPr lang="fr-CA" sz="2400" b="1" dirty="0" smtClean="0">
                <a:solidFill>
                  <a:srgbClr val="CC0000"/>
                </a:solidFill>
              </a:rPr>
              <a:t>nécessité</a:t>
            </a:r>
            <a:r>
              <a:rPr lang="fr-CA" sz="2400" dirty="0" smtClean="0"/>
              <a:t> sociale non/peu démontrée</a:t>
            </a:r>
          </a:p>
          <a:p>
            <a:pPr marL="723900" lvl="1" indent="-368300" algn="just">
              <a:buFont typeface="Wingdings" pitchFamily="2" charset="2"/>
              <a:buChar char="ð"/>
            </a:pPr>
            <a:r>
              <a:rPr lang="fr-CA" sz="2400" b="1" dirty="0" smtClean="0">
                <a:solidFill>
                  <a:srgbClr val="CC0000"/>
                </a:solidFill>
              </a:rPr>
              <a:t>Isoler</a:t>
            </a:r>
            <a:r>
              <a:rPr lang="fr-CA" sz="2400" dirty="0" smtClean="0"/>
              <a:t> un groupe marginalisé ou vulnérable</a:t>
            </a:r>
          </a:p>
          <a:p>
            <a:pPr marL="723900" lvl="1" indent="-368300" algn="just">
              <a:buFont typeface="Wingdings" pitchFamily="2" charset="2"/>
              <a:buChar char="ð"/>
            </a:pPr>
            <a:r>
              <a:rPr lang="fr-CA" sz="2400" dirty="0" smtClean="0"/>
              <a:t>Soumettre des solutions qui éprouvent la ligne de </a:t>
            </a:r>
            <a:r>
              <a:rPr lang="fr-CA" sz="2400" b="1" dirty="0" smtClean="0">
                <a:solidFill>
                  <a:srgbClr val="CC0000"/>
                </a:solidFill>
              </a:rPr>
              <a:t>démarcation idéologique </a:t>
            </a:r>
            <a:r>
              <a:rPr lang="fr-CA" sz="2400" dirty="0" smtClean="0"/>
              <a:t>des groupes d’opposition ou de l’opinion publique</a:t>
            </a:r>
          </a:p>
          <a:p>
            <a:pPr marL="723900" lvl="1" indent="-368300" algn="just">
              <a:buFont typeface="Wingdings" pitchFamily="2" charset="2"/>
              <a:buChar char="ð"/>
            </a:pPr>
            <a:r>
              <a:rPr lang="fr-CA" sz="2400" dirty="0" smtClean="0"/>
              <a:t>Déployer une </a:t>
            </a:r>
            <a:r>
              <a:rPr lang="fr-CA" sz="2400" b="1" dirty="0" smtClean="0">
                <a:solidFill>
                  <a:srgbClr val="CC0000"/>
                </a:solidFill>
              </a:rPr>
              <a:t>stratégie</a:t>
            </a:r>
            <a:r>
              <a:rPr lang="fr-CA" sz="2400" dirty="0" smtClean="0"/>
              <a:t> et une discipline de communication uniforme et musclée</a:t>
            </a:r>
          </a:p>
        </p:txBody>
      </p:sp>
      <p:sp>
        <p:nvSpPr>
          <p:cNvPr id="14" name="Rectangle 8"/>
          <p:cNvSpPr>
            <a:spLocks noChangeArrowheads="1"/>
          </p:cNvSpPr>
          <p:nvPr>
            <p:custDataLst>
              <p:tags r:id="rId8"/>
            </p:custDataLst>
          </p:nvPr>
        </p:nvSpPr>
        <p:spPr bwMode="auto">
          <a:xfrm>
            <a:off x="6686844" y="548680"/>
            <a:ext cx="2146742" cy="369332"/>
          </a:xfrm>
          <a:prstGeom prst="rect">
            <a:avLst/>
          </a:prstGeom>
          <a:noFill/>
          <a:ln w="9525">
            <a:noFill/>
            <a:miter lim="800000"/>
            <a:headEnd/>
            <a:tailEnd/>
          </a:ln>
        </p:spPr>
        <p:txBody>
          <a:bodyPr wrap="none">
            <a:spAutoFit/>
          </a:bodyPr>
          <a:lstStyle/>
          <a:p>
            <a:pPr>
              <a:spcBef>
                <a:spcPct val="50000"/>
              </a:spcBef>
            </a:pPr>
            <a:r>
              <a:rPr lang="fr-CA" b="1" i="1" dirty="0" smtClean="0">
                <a:solidFill>
                  <a:schemeClr val="bg1"/>
                </a:solidFill>
              </a:rPr>
              <a:t>4. Contexte social</a:t>
            </a:r>
            <a:endParaRPr lang="fr-FR" b="1" i="1" dirty="0">
              <a:solidFill>
                <a:schemeClr val="bg1"/>
              </a:solidFill>
            </a:endParaRPr>
          </a:p>
        </p:txBody>
      </p:sp>
      <p:sp>
        <p:nvSpPr>
          <p:cNvPr id="15" name="Text Box 2"/>
          <p:cNvSpPr txBox="1">
            <a:spLocks noChangeArrowheads="1"/>
          </p:cNvSpPr>
          <p:nvPr>
            <p:custDataLst>
              <p:tags r:id="rId9"/>
            </p:custDataLst>
          </p:nvPr>
        </p:nvSpPr>
        <p:spPr bwMode="auto">
          <a:xfrm>
            <a:off x="755650" y="549275"/>
            <a:ext cx="4244975" cy="369888"/>
          </a:xfrm>
          <a:prstGeom prst="rect">
            <a:avLst/>
          </a:prstGeom>
          <a:noFill/>
          <a:ln w="9525">
            <a:noFill/>
            <a:miter lim="800000"/>
            <a:headEnd/>
            <a:tailEnd/>
          </a:ln>
        </p:spPr>
        <p:txBody>
          <a:bodyPr>
            <a:spAutoFit/>
          </a:bodyPr>
          <a:lstStyle/>
          <a:p>
            <a:pPr>
              <a:spcBef>
                <a:spcPct val="50000"/>
              </a:spcBef>
            </a:pPr>
            <a:r>
              <a:rPr lang="fr-CA" b="1" i="1" dirty="0" smtClean="0">
                <a:solidFill>
                  <a:srgbClr val="CC0000"/>
                </a:solidFill>
              </a:rPr>
              <a:t>Le point sur la conjoncture 2015</a:t>
            </a:r>
            <a:endParaRPr lang="fr-CA" b="1" i="1" dirty="0">
              <a:solidFill>
                <a:srgbClr val="CC0000"/>
              </a:solidFill>
            </a:endParaRPr>
          </a:p>
        </p:txBody>
      </p:sp>
      <p:pic>
        <p:nvPicPr>
          <p:cNvPr id="12" name="Picture 2" descr="P:\Commun\-- Logos fae et syndicats --\FAE_nouveau-logos_sept2012\Logo_FAE_basse_resolution.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018379" y="5765019"/>
            <a:ext cx="739942" cy="761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54101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12"/>
          <p:cNvSpPr>
            <a:spLocks noChangeArrowheads="1"/>
          </p:cNvSpPr>
          <p:nvPr>
            <p:custDataLst>
              <p:tags r:id="rId1"/>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4100" name="Rectangle 13"/>
          <p:cNvSpPr>
            <a:spLocks noChangeArrowheads="1"/>
          </p:cNvSpPr>
          <p:nvPr>
            <p:custDataLst>
              <p:tags r:id="rId2"/>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4102" name="Rectangle 15"/>
          <p:cNvSpPr>
            <a:spLocks noChangeArrowheads="1"/>
          </p:cNvSpPr>
          <p:nvPr>
            <p:custDataLst>
              <p:tags r:id="rId3"/>
            </p:custDataLst>
          </p:nvPr>
        </p:nvSpPr>
        <p:spPr bwMode="auto">
          <a:xfrm>
            <a:off x="5003800" y="549275"/>
            <a:ext cx="3744913"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4103" name="Rectangle 16"/>
          <p:cNvSpPr>
            <a:spLocks noChangeArrowheads="1"/>
          </p:cNvSpPr>
          <p:nvPr>
            <p:custDataLst>
              <p:tags r:id="rId4"/>
            </p:custDataLst>
          </p:nvPr>
        </p:nvSpPr>
        <p:spPr bwMode="auto">
          <a:xfrm>
            <a:off x="8388350" y="90963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4104" name="Rectangle 20"/>
          <p:cNvSpPr>
            <a:spLocks noChangeArrowheads="1"/>
          </p:cNvSpPr>
          <p:nvPr>
            <p:custDataLst>
              <p:tags r:id="rId5"/>
            </p:custDataLst>
          </p:nvPr>
        </p:nvSpPr>
        <p:spPr bwMode="auto">
          <a:xfrm>
            <a:off x="4976515" y="548680"/>
            <a:ext cx="3877985" cy="369332"/>
          </a:xfrm>
          <a:prstGeom prst="rect">
            <a:avLst/>
          </a:prstGeom>
          <a:noFill/>
          <a:ln w="9525">
            <a:noFill/>
            <a:miter lim="800000"/>
            <a:headEnd/>
            <a:tailEnd/>
          </a:ln>
        </p:spPr>
        <p:txBody>
          <a:bodyPr wrap="none">
            <a:spAutoFit/>
          </a:bodyPr>
          <a:lstStyle/>
          <a:p>
            <a:pPr>
              <a:spcBef>
                <a:spcPct val="50000"/>
              </a:spcBef>
            </a:pPr>
            <a:r>
              <a:rPr lang="fr-CA" b="1" i="1" dirty="0" smtClean="0">
                <a:solidFill>
                  <a:schemeClr val="bg1"/>
                </a:solidFill>
              </a:rPr>
              <a:t>Rappels: nature, objectifs et défis</a:t>
            </a:r>
            <a:endParaRPr lang="fr-FR" b="1" i="1" dirty="0">
              <a:solidFill>
                <a:schemeClr val="bg1"/>
              </a:solidFill>
            </a:endParaRPr>
          </a:p>
        </p:txBody>
      </p:sp>
      <p:sp>
        <p:nvSpPr>
          <p:cNvPr id="4105" name="Rectangle 21"/>
          <p:cNvSpPr>
            <a:spLocks noChangeArrowheads="1"/>
          </p:cNvSpPr>
          <p:nvPr>
            <p:custDataLst>
              <p:tags r:id="rId6"/>
            </p:custDataLst>
          </p:nvPr>
        </p:nvSpPr>
        <p:spPr bwMode="auto">
          <a:xfrm>
            <a:off x="395288" y="5492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11" name="Text Box 2"/>
          <p:cNvSpPr txBox="1">
            <a:spLocks noChangeArrowheads="1"/>
          </p:cNvSpPr>
          <p:nvPr>
            <p:custDataLst>
              <p:tags r:id="rId7"/>
            </p:custDataLst>
          </p:nvPr>
        </p:nvSpPr>
        <p:spPr bwMode="auto">
          <a:xfrm>
            <a:off x="755650" y="549275"/>
            <a:ext cx="4244975" cy="369888"/>
          </a:xfrm>
          <a:prstGeom prst="rect">
            <a:avLst/>
          </a:prstGeom>
          <a:noFill/>
          <a:ln w="9525">
            <a:noFill/>
            <a:miter lim="800000"/>
            <a:headEnd/>
            <a:tailEnd/>
          </a:ln>
        </p:spPr>
        <p:txBody>
          <a:bodyPr>
            <a:spAutoFit/>
          </a:bodyPr>
          <a:lstStyle/>
          <a:p>
            <a:pPr>
              <a:spcBef>
                <a:spcPct val="50000"/>
              </a:spcBef>
            </a:pPr>
            <a:r>
              <a:rPr lang="fr-CA" b="1" i="1" dirty="0" smtClean="0">
                <a:solidFill>
                  <a:srgbClr val="CC0000"/>
                </a:solidFill>
              </a:rPr>
              <a:t>Le point sur la conjoncture 2015</a:t>
            </a:r>
            <a:endParaRPr lang="fr-CA" b="1" i="1" dirty="0">
              <a:solidFill>
                <a:srgbClr val="CC0000"/>
              </a:solidFill>
            </a:endParaRPr>
          </a:p>
        </p:txBody>
      </p:sp>
      <p:sp>
        <p:nvSpPr>
          <p:cNvPr id="12" name="Rectangle 11"/>
          <p:cNvSpPr>
            <a:spLocks noChangeArrowheads="1"/>
          </p:cNvSpPr>
          <p:nvPr>
            <p:custDataLst>
              <p:tags r:id="rId8"/>
            </p:custDataLst>
          </p:nvPr>
        </p:nvSpPr>
        <p:spPr bwMode="auto">
          <a:xfrm>
            <a:off x="755576" y="2636912"/>
            <a:ext cx="7777163" cy="2054409"/>
          </a:xfrm>
          <a:prstGeom prst="rect">
            <a:avLst/>
          </a:prstGeom>
          <a:noFill/>
          <a:ln w="9525">
            <a:noFill/>
            <a:miter lim="800000"/>
            <a:headEnd/>
            <a:tailEnd/>
          </a:ln>
        </p:spPr>
        <p:txBody>
          <a:bodyPr>
            <a:spAutoFit/>
          </a:bodyPr>
          <a:lstStyle/>
          <a:p>
            <a:pPr marL="723900" lvl="1" indent="-368300" algn="just">
              <a:spcAft>
                <a:spcPts val="300"/>
              </a:spcAft>
              <a:buFont typeface="Wingdings" pitchFamily="2" charset="2"/>
              <a:buChar char="ð"/>
            </a:pPr>
            <a:r>
              <a:rPr lang="fr-CA" sz="2400" dirty="0" smtClean="0"/>
              <a:t>Examiner des </a:t>
            </a:r>
            <a:r>
              <a:rPr lang="fr-CA" sz="2400" b="1" dirty="0" smtClean="0">
                <a:solidFill>
                  <a:srgbClr val="CC0000"/>
                </a:solidFill>
              </a:rPr>
              <a:t>grandes tendances</a:t>
            </a:r>
          </a:p>
          <a:p>
            <a:pPr marL="723900" lvl="1" indent="-368300" algn="just">
              <a:spcAft>
                <a:spcPts val="300"/>
              </a:spcAft>
              <a:buFont typeface="Wingdings" pitchFamily="2" charset="2"/>
              <a:buChar char="ð"/>
            </a:pPr>
            <a:r>
              <a:rPr lang="fr-CA" sz="2400" dirty="0" smtClean="0"/>
              <a:t>Identifier des </a:t>
            </a:r>
            <a:r>
              <a:rPr lang="fr-CA" sz="2400" b="1" dirty="0" smtClean="0">
                <a:solidFill>
                  <a:srgbClr val="CC0000"/>
                </a:solidFill>
              </a:rPr>
              <a:t>enjeux</a:t>
            </a:r>
            <a:r>
              <a:rPr lang="fr-CA" sz="2400" dirty="0" smtClean="0"/>
              <a:t> et leur importance</a:t>
            </a:r>
          </a:p>
          <a:p>
            <a:pPr marL="723900" lvl="1" indent="-368300" algn="just">
              <a:spcAft>
                <a:spcPts val="300"/>
              </a:spcAft>
              <a:buFont typeface="Wingdings" pitchFamily="2" charset="2"/>
              <a:buChar char="ð"/>
            </a:pPr>
            <a:r>
              <a:rPr lang="fr-CA" sz="2400" dirty="0" smtClean="0"/>
              <a:t>Identifier des </a:t>
            </a:r>
            <a:r>
              <a:rPr lang="fr-CA" sz="2400" b="1" dirty="0" smtClean="0">
                <a:solidFill>
                  <a:srgbClr val="CC0000"/>
                </a:solidFill>
              </a:rPr>
              <a:t>dangers</a:t>
            </a:r>
            <a:r>
              <a:rPr lang="fr-CA" sz="2400" dirty="0" smtClean="0"/>
              <a:t> et des </a:t>
            </a:r>
            <a:r>
              <a:rPr lang="fr-CA" sz="2400" b="1" dirty="0" smtClean="0">
                <a:solidFill>
                  <a:srgbClr val="CC0000"/>
                </a:solidFill>
              </a:rPr>
              <a:t>opportunités</a:t>
            </a:r>
          </a:p>
          <a:p>
            <a:pPr marL="723900" lvl="1" indent="-368300" algn="just">
              <a:spcAft>
                <a:spcPts val="300"/>
              </a:spcAft>
              <a:buFont typeface="Wingdings" pitchFamily="2" charset="2"/>
              <a:buChar char="ð"/>
            </a:pPr>
            <a:r>
              <a:rPr lang="fr-CA" sz="2400" dirty="0" smtClean="0"/>
              <a:t>Aider à définir (ou adapter) nos objectifs, nos priorités et nos moyens d’</a:t>
            </a:r>
            <a:r>
              <a:rPr lang="fr-CA" sz="2400" b="1" dirty="0" smtClean="0">
                <a:solidFill>
                  <a:srgbClr val="CC0000"/>
                </a:solidFill>
              </a:rPr>
              <a:t>action</a:t>
            </a:r>
          </a:p>
        </p:txBody>
      </p:sp>
      <p:sp>
        <p:nvSpPr>
          <p:cNvPr id="13" name="Rectangle 2"/>
          <p:cNvSpPr>
            <a:spLocks noChangeArrowheads="1"/>
          </p:cNvSpPr>
          <p:nvPr>
            <p:custDataLst>
              <p:tags r:id="rId9"/>
            </p:custDataLst>
          </p:nvPr>
        </p:nvSpPr>
        <p:spPr bwMode="auto">
          <a:xfrm>
            <a:off x="684213" y="1516574"/>
            <a:ext cx="7777162" cy="830997"/>
          </a:xfrm>
          <a:prstGeom prst="rect">
            <a:avLst/>
          </a:prstGeom>
          <a:noFill/>
          <a:ln w="9525">
            <a:noFill/>
            <a:miter lim="800000"/>
            <a:headEnd/>
            <a:tailEnd/>
          </a:ln>
        </p:spPr>
        <p:txBody>
          <a:bodyPr>
            <a:spAutoFit/>
          </a:bodyPr>
          <a:lstStyle/>
          <a:p>
            <a:pPr algn="just"/>
            <a:r>
              <a:rPr lang="fr-CA" sz="2400" b="1" dirty="0" smtClean="0">
                <a:solidFill>
                  <a:srgbClr val="CC0000"/>
                </a:solidFill>
              </a:rPr>
              <a:t>Analyse de la conjoncture : nature et objectifs</a:t>
            </a:r>
          </a:p>
          <a:p>
            <a:r>
              <a:rPr lang="fr-CA" sz="2400" dirty="0" smtClean="0"/>
              <a:t>Exercice d’anticipation et de projection qui vise à :</a:t>
            </a:r>
          </a:p>
        </p:txBody>
      </p:sp>
      <p:sp>
        <p:nvSpPr>
          <p:cNvPr id="16" name="Rectangle 2"/>
          <p:cNvSpPr>
            <a:spLocks noChangeArrowheads="1"/>
          </p:cNvSpPr>
          <p:nvPr>
            <p:custDataLst>
              <p:tags r:id="rId10"/>
            </p:custDataLst>
          </p:nvPr>
        </p:nvSpPr>
        <p:spPr bwMode="auto">
          <a:xfrm>
            <a:off x="755576" y="4820959"/>
            <a:ext cx="7777162" cy="1200329"/>
          </a:xfrm>
          <a:prstGeom prst="rect">
            <a:avLst/>
          </a:prstGeom>
          <a:noFill/>
          <a:ln w="9525">
            <a:noFill/>
            <a:miter lim="800000"/>
            <a:headEnd/>
            <a:tailEnd/>
          </a:ln>
        </p:spPr>
        <p:txBody>
          <a:bodyPr>
            <a:spAutoFit/>
          </a:bodyPr>
          <a:lstStyle/>
          <a:p>
            <a:r>
              <a:rPr lang="fr-CA" sz="2400" dirty="0" smtClean="0"/>
              <a:t>Il s’agit d’un exercice critique, qui s’appuie sur les analyses et positions existantes de la Fédération, comme sa </a:t>
            </a:r>
            <a:r>
              <a:rPr lang="fr-CA" sz="2400" i="1" dirty="0" smtClean="0"/>
              <a:t>Déclaration de principes</a:t>
            </a:r>
            <a:r>
              <a:rPr lang="fr-CA" sz="2400" dirty="0" smtClean="0"/>
              <a:t>.</a:t>
            </a:r>
          </a:p>
        </p:txBody>
      </p:sp>
      <p:pic>
        <p:nvPicPr>
          <p:cNvPr id="14" name="Picture 2" descr="P:\Commun\-- Logos fae et syndicats --\FAE_nouveau-logos_sept2012\Logo_FAE_basse_resolution.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8018379" y="5765019"/>
            <a:ext cx="739942" cy="76119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custDataLst>
              <p:tags r:id="rId1"/>
            </p:custDataLst>
          </p:nvPr>
        </p:nvSpPr>
        <p:spPr bwMode="auto">
          <a:xfrm>
            <a:off x="684213" y="1484784"/>
            <a:ext cx="7777162" cy="1938992"/>
          </a:xfrm>
          <a:prstGeom prst="rect">
            <a:avLst/>
          </a:prstGeom>
          <a:noFill/>
          <a:ln w="9525">
            <a:noFill/>
            <a:miter lim="800000"/>
            <a:headEnd/>
            <a:tailEnd/>
          </a:ln>
        </p:spPr>
        <p:txBody>
          <a:bodyPr>
            <a:spAutoFit/>
          </a:bodyPr>
          <a:lstStyle/>
          <a:p>
            <a:pPr algn="just"/>
            <a:r>
              <a:rPr lang="fr-CA" sz="2400" b="1" dirty="0" smtClean="0">
                <a:solidFill>
                  <a:srgbClr val="CC0000"/>
                </a:solidFill>
              </a:rPr>
              <a:t>4.2 Tirer partout en même temps</a:t>
            </a:r>
          </a:p>
          <a:p>
            <a:pPr algn="just"/>
            <a:r>
              <a:rPr lang="fr-CA" sz="2400" dirty="0" smtClean="0"/>
              <a:t>Tout au long de « l’automne des ballons », le gouvernement a ainsi multiplié les </a:t>
            </a:r>
            <a:r>
              <a:rPr lang="fr-CA" sz="2400" b="1" dirty="0" smtClean="0">
                <a:solidFill>
                  <a:srgbClr val="CC0000"/>
                </a:solidFill>
              </a:rPr>
              <a:t>attaques frontales </a:t>
            </a:r>
            <a:r>
              <a:rPr lang="fr-CA" sz="2400" dirty="0" smtClean="0"/>
              <a:t>contre, principalement, la classe moyenne et les organisations syndicales :</a:t>
            </a:r>
            <a:endParaRPr lang="fr-CA" sz="2400" dirty="0"/>
          </a:p>
        </p:txBody>
      </p:sp>
      <p:sp>
        <p:nvSpPr>
          <p:cNvPr id="6147" name="Rectangle 3"/>
          <p:cNvSpPr>
            <a:spLocks noChangeArrowheads="1"/>
          </p:cNvSpPr>
          <p:nvPr>
            <p:custDataLst>
              <p:tags r:id="rId2"/>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48" name="Rectangle 4"/>
          <p:cNvSpPr>
            <a:spLocks noChangeArrowheads="1"/>
          </p:cNvSpPr>
          <p:nvPr>
            <p:custDataLst>
              <p:tags r:id="rId3"/>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0" name="Rectangle 6"/>
          <p:cNvSpPr>
            <a:spLocks noChangeArrowheads="1"/>
          </p:cNvSpPr>
          <p:nvPr>
            <p:custDataLst>
              <p:tags r:id="rId4"/>
            </p:custDataLst>
          </p:nvPr>
        </p:nvSpPr>
        <p:spPr bwMode="auto">
          <a:xfrm>
            <a:off x="5003800" y="549275"/>
            <a:ext cx="3744913"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1" name="Rectangle 7"/>
          <p:cNvSpPr>
            <a:spLocks noChangeArrowheads="1"/>
          </p:cNvSpPr>
          <p:nvPr>
            <p:custDataLst>
              <p:tags r:id="rId5"/>
            </p:custDataLst>
          </p:nvPr>
        </p:nvSpPr>
        <p:spPr bwMode="auto">
          <a:xfrm>
            <a:off x="8388350" y="90963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3" name="Rectangle 9"/>
          <p:cNvSpPr>
            <a:spLocks noChangeArrowheads="1"/>
          </p:cNvSpPr>
          <p:nvPr>
            <p:custDataLst>
              <p:tags r:id="rId6"/>
            </p:custDataLst>
          </p:nvPr>
        </p:nvSpPr>
        <p:spPr bwMode="auto">
          <a:xfrm>
            <a:off x="395288" y="5492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4" name="Rectangle 11"/>
          <p:cNvSpPr>
            <a:spLocks noChangeArrowheads="1"/>
          </p:cNvSpPr>
          <p:nvPr>
            <p:custDataLst>
              <p:tags r:id="rId7"/>
            </p:custDataLst>
          </p:nvPr>
        </p:nvSpPr>
        <p:spPr bwMode="auto">
          <a:xfrm>
            <a:off x="615372" y="3442200"/>
            <a:ext cx="8133341" cy="2677656"/>
          </a:xfrm>
          <a:prstGeom prst="rect">
            <a:avLst/>
          </a:prstGeom>
          <a:noFill/>
          <a:ln w="9525">
            <a:noFill/>
            <a:miter lim="800000"/>
            <a:headEnd/>
            <a:tailEnd/>
          </a:ln>
        </p:spPr>
        <p:txBody>
          <a:bodyPr wrap="square">
            <a:spAutoFit/>
          </a:bodyPr>
          <a:lstStyle/>
          <a:p>
            <a:pPr marL="723900" lvl="1" indent="-368300" algn="just">
              <a:buFont typeface="Wingdings" pitchFamily="2" charset="2"/>
              <a:buChar char="ð"/>
            </a:pPr>
            <a:r>
              <a:rPr lang="fr-CA" sz="2400" dirty="0" smtClean="0"/>
              <a:t>Réouverture des ententes sur les </a:t>
            </a:r>
            <a:r>
              <a:rPr lang="fr-CA" sz="2400" b="1" dirty="0" smtClean="0">
                <a:solidFill>
                  <a:srgbClr val="CC0000"/>
                </a:solidFill>
              </a:rPr>
              <a:t>régimes de retraite </a:t>
            </a:r>
            <a:r>
              <a:rPr lang="fr-CA" sz="2400" dirty="0" smtClean="0"/>
              <a:t>des employées et employés municipaux</a:t>
            </a:r>
          </a:p>
          <a:p>
            <a:pPr marL="723900" lvl="1" indent="-368300" algn="just">
              <a:buFont typeface="Wingdings" pitchFamily="2" charset="2"/>
              <a:buChar char="ð"/>
            </a:pPr>
            <a:r>
              <a:rPr lang="fr-CA" sz="2400" dirty="0">
                <a:sym typeface="Wingdings"/>
              </a:rPr>
              <a:t> </a:t>
            </a:r>
            <a:r>
              <a:rPr lang="fr-CA" sz="2400" dirty="0" smtClean="0"/>
              <a:t>budgets, services et effectifs </a:t>
            </a:r>
            <a:r>
              <a:rPr lang="fr-CA" sz="2400" dirty="0"/>
              <a:t>et restructurations </a:t>
            </a:r>
            <a:r>
              <a:rPr lang="fr-CA" sz="2400" dirty="0" smtClean="0"/>
              <a:t>radicales de plusieurs </a:t>
            </a:r>
            <a:r>
              <a:rPr lang="fr-CA" sz="2400" b="1" dirty="0">
                <a:solidFill>
                  <a:srgbClr val="CC0000"/>
                </a:solidFill>
              </a:rPr>
              <a:t>réseaux </a:t>
            </a:r>
            <a:r>
              <a:rPr lang="fr-CA" sz="2400" b="1" dirty="0" smtClean="0">
                <a:solidFill>
                  <a:srgbClr val="CC0000"/>
                </a:solidFill>
              </a:rPr>
              <a:t>publics </a:t>
            </a:r>
            <a:r>
              <a:rPr lang="fr-CA" sz="2400" dirty="0" smtClean="0"/>
              <a:t>(santé, garderies, éducation)</a:t>
            </a:r>
          </a:p>
          <a:p>
            <a:pPr marL="723900" lvl="1" indent="-368300" algn="just">
              <a:buFont typeface="Wingdings" pitchFamily="2" charset="2"/>
              <a:buChar char="ð"/>
            </a:pPr>
            <a:r>
              <a:rPr lang="fr-CA" sz="2400" dirty="0" smtClean="0">
                <a:sym typeface="Wingdings" pitchFamily="2" charset="2"/>
              </a:rPr>
              <a:t> </a:t>
            </a:r>
            <a:r>
              <a:rPr lang="fr-CA" sz="2400" b="1" dirty="0" smtClean="0">
                <a:solidFill>
                  <a:srgbClr val="CC0000"/>
                </a:solidFill>
                <a:sym typeface="Wingdings" pitchFamily="2" charset="2"/>
              </a:rPr>
              <a:t>pression fiscale </a:t>
            </a:r>
            <a:r>
              <a:rPr lang="fr-CA" sz="2400" dirty="0" smtClean="0">
                <a:sym typeface="Wingdings" pitchFamily="2" charset="2"/>
              </a:rPr>
              <a:t>(taxes, tarifs)</a:t>
            </a:r>
            <a:endParaRPr lang="fr-CA" sz="2400" dirty="0" smtClean="0"/>
          </a:p>
          <a:p>
            <a:pPr marL="723900" lvl="1" indent="-368300" algn="just">
              <a:buFont typeface="Wingdings" pitchFamily="2" charset="2"/>
              <a:buChar char="ð"/>
            </a:pPr>
            <a:r>
              <a:rPr lang="fr-CA" sz="2400" dirty="0">
                <a:sym typeface="Wingdings"/>
              </a:rPr>
              <a:t> </a:t>
            </a:r>
            <a:r>
              <a:rPr lang="fr-CA" sz="2400" dirty="0" smtClean="0"/>
              <a:t>déductions pour les </a:t>
            </a:r>
            <a:r>
              <a:rPr lang="fr-CA" sz="2400" b="1" dirty="0" smtClean="0">
                <a:solidFill>
                  <a:srgbClr val="CC0000"/>
                </a:solidFill>
              </a:rPr>
              <a:t>cotisations syndicales</a:t>
            </a:r>
          </a:p>
        </p:txBody>
      </p:sp>
      <p:sp>
        <p:nvSpPr>
          <p:cNvPr id="15" name="Text Box 2"/>
          <p:cNvSpPr txBox="1">
            <a:spLocks noChangeArrowheads="1"/>
          </p:cNvSpPr>
          <p:nvPr>
            <p:custDataLst>
              <p:tags r:id="rId8"/>
            </p:custDataLst>
          </p:nvPr>
        </p:nvSpPr>
        <p:spPr bwMode="auto">
          <a:xfrm>
            <a:off x="755650" y="549275"/>
            <a:ext cx="4244975" cy="369888"/>
          </a:xfrm>
          <a:prstGeom prst="rect">
            <a:avLst/>
          </a:prstGeom>
          <a:noFill/>
          <a:ln w="9525">
            <a:noFill/>
            <a:miter lim="800000"/>
            <a:headEnd/>
            <a:tailEnd/>
          </a:ln>
        </p:spPr>
        <p:txBody>
          <a:bodyPr>
            <a:spAutoFit/>
          </a:bodyPr>
          <a:lstStyle/>
          <a:p>
            <a:pPr>
              <a:spcBef>
                <a:spcPct val="50000"/>
              </a:spcBef>
            </a:pPr>
            <a:r>
              <a:rPr lang="fr-CA" b="1" i="1" dirty="0" smtClean="0">
                <a:solidFill>
                  <a:srgbClr val="CC0000"/>
                </a:solidFill>
              </a:rPr>
              <a:t>Le point sur la conjoncture 2015</a:t>
            </a:r>
            <a:endParaRPr lang="fr-CA" b="1" i="1" dirty="0">
              <a:solidFill>
                <a:srgbClr val="CC0000"/>
              </a:solidFill>
            </a:endParaRPr>
          </a:p>
        </p:txBody>
      </p:sp>
      <p:sp>
        <p:nvSpPr>
          <p:cNvPr id="12" name="Rectangle 8"/>
          <p:cNvSpPr>
            <a:spLocks noChangeArrowheads="1"/>
          </p:cNvSpPr>
          <p:nvPr>
            <p:custDataLst>
              <p:tags r:id="rId9"/>
            </p:custDataLst>
          </p:nvPr>
        </p:nvSpPr>
        <p:spPr bwMode="auto">
          <a:xfrm>
            <a:off x="6686844" y="548680"/>
            <a:ext cx="2146742" cy="369332"/>
          </a:xfrm>
          <a:prstGeom prst="rect">
            <a:avLst/>
          </a:prstGeom>
          <a:noFill/>
          <a:ln w="9525">
            <a:noFill/>
            <a:miter lim="800000"/>
            <a:headEnd/>
            <a:tailEnd/>
          </a:ln>
        </p:spPr>
        <p:txBody>
          <a:bodyPr wrap="none">
            <a:spAutoFit/>
          </a:bodyPr>
          <a:lstStyle/>
          <a:p>
            <a:pPr>
              <a:spcBef>
                <a:spcPct val="50000"/>
              </a:spcBef>
            </a:pPr>
            <a:r>
              <a:rPr lang="fr-CA" b="1" i="1" dirty="0" smtClean="0">
                <a:solidFill>
                  <a:schemeClr val="bg1"/>
                </a:solidFill>
              </a:rPr>
              <a:t>4. Contexte social</a:t>
            </a:r>
            <a:endParaRPr lang="fr-FR" b="1" i="1" dirty="0">
              <a:solidFill>
                <a:schemeClr val="bg1"/>
              </a:solidFill>
            </a:endParaRPr>
          </a:p>
        </p:txBody>
      </p:sp>
      <p:pic>
        <p:nvPicPr>
          <p:cNvPr id="14" name="Picture 2" descr="P:\Commun\-- Logos fae et syndicats --\FAE_nouveau-logos_sept2012\Logo_FAE_basse_resolution.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018379" y="5765019"/>
            <a:ext cx="739942" cy="761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031558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custDataLst>
              <p:tags r:id="rId1"/>
            </p:custDataLst>
          </p:nvPr>
        </p:nvSpPr>
        <p:spPr bwMode="auto">
          <a:xfrm>
            <a:off x="685094" y="1484784"/>
            <a:ext cx="7777162" cy="1569660"/>
          </a:xfrm>
          <a:prstGeom prst="rect">
            <a:avLst/>
          </a:prstGeom>
          <a:noFill/>
          <a:ln w="9525">
            <a:noFill/>
            <a:miter lim="800000"/>
            <a:headEnd/>
            <a:tailEnd/>
          </a:ln>
        </p:spPr>
        <p:txBody>
          <a:bodyPr>
            <a:spAutoFit/>
          </a:bodyPr>
          <a:lstStyle/>
          <a:p>
            <a:pPr algn="just"/>
            <a:r>
              <a:rPr lang="fr-CA" sz="2400" b="1" dirty="0" smtClean="0">
                <a:solidFill>
                  <a:srgbClr val="CC0000"/>
                </a:solidFill>
              </a:rPr>
              <a:t>4.3 Je répète : « j’ai jamais voté pour ça »</a:t>
            </a:r>
          </a:p>
          <a:p>
            <a:pPr algn="just"/>
            <a:r>
              <a:rPr lang="fr-CA" sz="2400" dirty="0" smtClean="0"/>
              <a:t>Chaque </a:t>
            </a:r>
            <a:r>
              <a:rPr lang="fr-CA" sz="2400" dirty="0"/>
              <a:t>mauvaise nouvelle s’ajoutant à une </a:t>
            </a:r>
            <a:r>
              <a:rPr lang="fr-CA" sz="2400" dirty="0" smtClean="0"/>
              <a:t>autre, la société civile et la classe moyenne ne savent plus où donner de la tête. Mais la résistance sociale s’organise :</a:t>
            </a:r>
            <a:endParaRPr lang="fr-CA" sz="2400" dirty="0"/>
          </a:p>
        </p:txBody>
      </p:sp>
      <p:sp>
        <p:nvSpPr>
          <p:cNvPr id="6147" name="Rectangle 3"/>
          <p:cNvSpPr>
            <a:spLocks noChangeArrowheads="1"/>
          </p:cNvSpPr>
          <p:nvPr>
            <p:custDataLst>
              <p:tags r:id="rId2"/>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48" name="Rectangle 4"/>
          <p:cNvSpPr>
            <a:spLocks noChangeArrowheads="1"/>
          </p:cNvSpPr>
          <p:nvPr>
            <p:custDataLst>
              <p:tags r:id="rId3"/>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0" name="Rectangle 6"/>
          <p:cNvSpPr>
            <a:spLocks noChangeArrowheads="1"/>
          </p:cNvSpPr>
          <p:nvPr>
            <p:custDataLst>
              <p:tags r:id="rId4"/>
            </p:custDataLst>
          </p:nvPr>
        </p:nvSpPr>
        <p:spPr bwMode="auto">
          <a:xfrm>
            <a:off x="5003800" y="549275"/>
            <a:ext cx="3744913"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1" name="Rectangle 7"/>
          <p:cNvSpPr>
            <a:spLocks noChangeArrowheads="1"/>
          </p:cNvSpPr>
          <p:nvPr>
            <p:custDataLst>
              <p:tags r:id="rId5"/>
            </p:custDataLst>
          </p:nvPr>
        </p:nvSpPr>
        <p:spPr bwMode="auto">
          <a:xfrm>
            <a:off x="8388350" y="90963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3" name="Rectangle 9"/>
          <p:cNvSpPr>
            <a:spLocks noChangeArrowheads="1"/>
          </p:cNvSpPr>
          <p:nvPr>
            <p:custDataLst>
              <p:tags r:id="rId6"/>
            </p:custDataLst>
          </p:nvPr>
        </p:nvSpPr>
        <p:spPr bwMode="auto">
          <a:xfrm>
            <a:off x="395288" y="5492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4" name="Rectangle 11"/>
          <p:cNvSpPr>
            <a:spLocks noChangeArrowheads="1"/>
          </p:cNvSpPr>
          <p:nvPr>
            <p:custDataLst>
              <p:tags r:id="rId7"/>
            </p:custDataLst>
          </p:nvPr>
        </p:nvSpPr>
        <p:spPr bwMode="auto">
          <a:xfrm>
            <a:off x="609434" y="3127832"/>
            <a:ext cx="7778916" cy="3046988"/>
          </a:xfrm>
          <a:prstGeom prst="rect">
            <a:avLst/>
          </a:prstGeom>
          <a:noFill/>
          <a:ln w="9525">
            <a:noFill/>
            <a:miter lim="800000"/>
            <a:headEnd/>
            <a:tailEnd/>
          </a:ln>
        </p:spPr>
        <p:txBody>
          <a:bodyPr wrap="square">
            <a:spAutoFit/>
          </a:bodyPr>
          <a:lstStyle/>
          <a:p>
            <a:pPr marL="723900" lvl="1" indent="-368300" algn="just">
              <a:buFont typeface="Wingdings" pitchFamily="2" charset="2"/>
              <a:buChar char="ð"/>
            </a:pPr>
            <a:r>
              <a:rPr lang="fr-CA" sz="2400" b="1" dirty="0" smtClean="0">
                <a:solidFill>
                  <a:srgbClr val="CC0000"/>
                </a:solidFill>
              </a:rPr>
              <a:t>Union</a:t>
            </a:r>
            <a:r>
              <a:rPr lang="fr-CA" sz="2400" dirty="0" smtClean="0"/>
              <a:t> mouvements syndical et communautaire</a:t>
            </a:r>
          </a:p>
          <a:p>
            <a:pPr marL="723900" lvl="1" indent="-368300" algn="just">
              <a:buFont typeface="Wingdings" pitchFamily="2" charset="2"/>
              <a:buChar char="ð"/>
            </a:pPr>
            <a:r>
              <a:rPr lang="fr-CA" sz="2400" dirty="0" smtClean="0"/>
              <a:t>Émergence d’un front de défense des garderies</a:t>
            </a:r>
          </a:p>
          <a:p>
            <a:pPr marL="723900" lvl="1" indent="-368300" algn="just">
              <a:buFont typeface="Wingdings" pitchFamily="2" charset="2"/>
              <a:buChar char="ð"/>
            </a:pPr>
            <a:r>
              <a:rPr lang="fr-CA" sz="2400" dirty="0" smtClean="0"/>
              <a:t>Relance du mouvement étudiant</a:t>
            </a:r>
          </a:p>
          <a:p>
            <a:pPr marL="723900" lvl="1" indent="-368300" algn="just">
              <a:buFont typeface="Wingdings" pitchFamily="2" charset="2"/>
              <a:buChar char="ð"/>
            </a:pPr>
            <a:r>
              <a:rPr lang="fr-CA" sz="2400" dirty="0" smtClean="0"/>
              <a:t>Mouvement d’opposition aux projets pétroliers</a:t>
            </a:r>
          </a:p>
          <a:p>
            <a:pPr marL="723900" lvl="1" indent="-368300" algn="just">
              <a:buFont typeface="Wingdings" pitchFamily="2" charset="2"/>
              <a:buChar char="ð"/>
            </a:pPr>
            <a:r>
              <a:rPr lang="fr-CA" sz="2400" dirty="0" smtClean="0"/>
              <a:t>Multiplication et massification des </a:t>
            </a:r>
            <a:r>
              <a:rPr lang="fr-CA" sz="2400" b="1" dirty="0" smtClean="0">
                <a:solidFill>
                  <a:srgbClr val="CC0000"/>
                </a:solidFill>
              </a:rPr>
              <a:t>mobilisations populaires </a:t>
            </a:r>
            <a:r>
              <a:rPr lang="fr-CA" sz="2400" dirty="0" smtClean="0"/>
              <a:t>(régions, nombre, diversité)</a:t>
            </a:r>
          </a:p>
          <a:p>
            <a:pPr marL="723900" lvl="1" indent="-368300" algn="just">
              <a:buFont typeface="Wingdings" pitchFamily="2" charset="2"/>
              <a:buChar char="ð"/>
            </a:pPr>
            <a:r>
              <a:rPr lang="fr-CA" sz="2400" dirty="0" smtClean="0"/>
              <a:t>Mobilisation contre la restructuration de la SRC</a:t>
            </a:r>
          </a:p>
          <a:p>
            <a:pPr marL="723900" lvl="1" indent="-368300" algn="just">
              <a:buFont typeface="Wingdings" pitchFamily="2" charset="2"/>
              <a:buChar char="ð"/>
            </a:pPr>
            <a:r>
              <a:rPr lang="fr-CA" sz="2400" dirty="0" smtClean="0"/>
              <a:t>Initiatives contre la réforme de Postes Canada</a:t>
            </a:r>
          </a:p>
        </p:txBody>
      </p:sp>
      <p:sp>
        <p:nvSpPr>
          <p:cNvPr id="15" name="Text Box 2"/>
          <p:cNvSpPr txBox="1">
            <a:spLocks noChangeArrowheads="1"/>
          </p:cNvSpPr>
          <p:nvPr>
            <p:custDataLst>
              <p:tags r:id="rId8"/>
            </p:custDataLst>
          </p:nvPr>
        </p:nvSpPr>
        <p:spPr bwMode="auto">
          <a:xfrm>
            <a:off x="755650" y="549275"/>
            <a:ext cx="4244975" cy="369888"/>
          </a:xfrm>
          <a:prstGeom prst="rect">
            <a:avLst/>
          </a:prstGeom>
          <a:noFill/>
          <a:ln w="9525">
            <a:noFill/>
            <a:miter lim="800000"/>
            <a:headEnd/>
            <a:tailEnd/>
          </a:ln>
        </p:spPr>
        <p:txBody>
          <a:bodyPr>
            <a:spAutoFit/>
          </a:bodyPr>
          <a:lstStyle/>
          <a:p>
            <a:pPr>
              <a:spcBef>
                <a:spcPct val="50000"/>
              </a:spcBef>
            </a:pPr>
            <a:r>
              <a:rPr lang="fr-CA" b="1" i="1" dirty="0" smtClean="0">
                <a:solidFill>
                  <a:srgbClr val="CC0000"/>
                </a:solidFill>
              </a:rPr>
              <a:t>Le point sur la conjoncture 2015</a:t>
            </a:r>
            <a:endParaRPr lang="fr-CA" b="1" i="1" dirty="0">
              <a:solidFill>
                <a:srgbClr val="CC0000"/>
              </a:solidFill>
            </a:endParaRPr>
          </a:p>
        </p:txBody>
      </p:sp>
      <p:sp>
        <p:nvSpPr>
          <p:cNvPr id="12" name="Rectangle 8"/>
          <p:cNvSpPr>
            <a:spLocks noChangeArrowheads="1"/>
          </p:cNvSpPr>
          <p:nvPr>
            <p:custDataLst>
              <p:tags r:id="rId9"/>
            </p:custDataLst>
          </p:nvPr>
        </p:nvSpPr>
        <p:spPr bwMode="auto">
          <a:xfrm>
            <a:off x="6686844" y="548680"/>
            <a:ext cx="2146742" cy="369332"/>
          </a:xfrm>
          <a:prstGeom prst="rect">
            <a:avLst/>
          </a:prstGeom>
          <a:noFill/>
          <a:ln w="9525">
            <a:noFill/>
            <a:miter lim="800000"/>
            <a:headEnd/>
            <a:tailEnd/>
          </a:ln>
        </p:spPr>
        <p:txBody>
          <a:bodyPr wrap="none">
            <a:spAutoFit/>
          </a:bodyPr>
          <a:lstStyle/>
          <a:p>
            <a:pPr>
              <a:spcBef>
                <a:spcPct val="50000"/>
              </a:spcBef>
            </a:pPr>
            <a:r>
              <a:rPr lang="fr-CA" b="1" i="1" dirty="0" smtClean="0">
                <a:solidFill>
                  <a:schemeClr val="bg1"/>
                </a:solidFill>
              </a:rPr>
              <a:t>4. Contexte social</a:t>
            </a:r>
            <a:endParaRPr lang="fr-FR" b="1" i="1" dirty="0">
              <a:solidFill>
                <a:schemeClr val="bg1"/>
              </a:solidFill>
            </a:endParaRPr>
          </a:p>
        </p:txBody>
      </p:sp>
      <p:pic>
        <p:nvPicPr>
          <p:cNvPr id="14" name="Picture 2" descr="P:\Commun\-- Logos fae et syndicats --\FAE_nouveau-logos_sept2012\Logo_FAE_basse_resolution.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018379" y="5765019"/>
            <a:ext cx="739942" cy="761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453850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custDataLst>
              <p:tags r:id="rId1"/>
            </p:custDataLst>
          </p:nvPr>
        </p:nvSpPr>
        <p:spPr bwMode="auto">
          <a:xfrm>
            <a:off x="684213" y="1487229"/>
            <a:ext cx="7777162" cy="2677656"/>
          </a:xfrm>
          <a:prstGeom prst="rect">
            <a:avLst/>
          </a:prstGeom>
          <a:noFill/>
          <a:ln w="9525">
            <a:noFill/>
            <a:miter lim="800000"/>
            <a:headEnd/>
            <a:tailEnd/>
          </a:ln>
        </p:spPr>
        <p:txBody>
          <a:bodyPr>
            <a:spAutoFit/>
          </a:bodyPr>
          <a:lstStyle/>
          <a:p>
            <a:pPr algn="just"/>
            <a:r>
              <a:rPr lang="fr-CA" sz="2400" b="1" dirty="0" smtClean="0">
                <a:solidFill>
                  <a:srgbClr val="CC0000"/>
                </a:solidFill>
              </a:rPr>
              <a:t>4.4 La bataille de l’opinion publique</a:t>
            </a:r>
          </a:p>
          <a:p>
            <a:pPr algn="just"/>
            <a:r>
              <a:rPr lang="fr-CA" sz="2400" dirty="0" smtClean="0"/>
              <a:t>Si la lune de miel avec le gouvernement Couillard se termine, les prochains mois seront ceux d’une difficile bataille de relations publiques. Déjà, la résistance sociale et les revendications syndicales se heurtent à l’héritage d’une ambiance antisyndicale et au discours économique du gouvernement. Une réflexion s’impose :</a:t>
            </a:r>
            <a:endParaRPr lang="fr-CA" sz="2400" dirty="0"/>
          </a:p>
        </p:txBody>
      </p:sp>
      <p:sp>
        <p:nvSpPr>
          <p:cNvPr id="6147" name="Rectangle 3"/>
          <p:cNvSpPr>
            <a:spLocks noChangeArrowheads="1"/>
          </p:cNvSpPr>
          <p:nvPr>
            <p:custDataLst>
              <p:tags r:id="rId2"/>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48" name="Rectangle 4"/>
          <p:cNvSpPr>
            <a:spLocks noChangeArrowheads="1"/>
          </p:cNvSpPr>
          <p:nvPr>
            <p:custDataLst>
              <p:tags r:id="rId3"/>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0" name="Rectangle 6"/>
          <p:cNvSpPr>
            <a:spLocks noChangeArrowheads="1"/>
          </p:cNvSpPr>
          <p:nvPr>
            <p:custDataLst>
              <p:tags r:id="rId4"/>
            </p:custDataLst>
          </p:nvPr>
        </p:nvSpPr>
        <p:spPr bwMode="auto">
          <a:xfrm>
            <a:off x="5003800" y="549275"/>
            <a:ext cx="3744913"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1" name="Rectangle 7"/>
          <p:cNvSpPr>
            <a:spLocks noChangeArrowheads="1"/>
          </p:cNvSpPr>
          <p:nvPr>
            <p:custDataLst>
              <p:tags r:id="rId5"/>
            </p:custDataLst>
          </p:nvPr>
        </p:nvSpPr>
        <p:spPr bwMode="auto">
          <a:xfrm>
            <a:off x="8388350" y="90963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3" name="Rectangle 9"/>
          <p:cNvSpPr>
            <a:spLocks noChangeArrowheads="1"/>
          </p:cNvSpPr>
          <p:nvPr>
            <p:custDataLst>
              <p:tags r:id="rId6"/>
            </p:custDataLst>
          </p:nvPr>
        </p:nvSpPr>
        <p:spPr bwMode="auto">
          <a:xfrm>
            <a:off x="395288" y="5492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4" name="Rectangle 11"/>
          <p:cNvSpPr>
            <a:spLocks noChangeArrowheads="1"/>
          </p:cNvSpPr>
          <p:nvPr>
            <p:custDataLst>
              <p:tags r:id="rId7"/>
            </p:custDataLst>
          </p:nvPr>
        </p:nvSpPr>
        <p:spPr bwMode="auto">
          <a:xfrm>
            <a:off x="609434" y="4164885"/>
            <a:ext cx="7416823" cy="1569660"/>
          </a:xfrm>
          <a:prstGeom prst="rect">
            <a:avLst/>
          </a:prstGeom>
          <a:noFill/>
          <a:ln w="9525">
            <a:noFill/>
            <a:miter lim="800000"/>
            <a:headEnd/>
            <a:tailEnd/>
          </a:ln>
        </p:spPr>
        <p:txBody>
          <a:bodyPr wrap="square">
            <a:spAutoFit/>
          </a:bodyPr>
          <a:lstStyle/>
          <a:p>
            <a:pPr marL="723900" lvl="1" indent="-368300" algn="just">
              <a:buFont typeface="Wingdings" pitchFamily="2" charset="2"/>
              <a:buChar char="ð"/>
            </a:pPr>
            <a:r>
              <a:rPr lang="fr-CA" sz="2400" b="1" dirty="0" smtClean="0">
                <a:solidFill>
                  <a:srgbClr val="CC0000"/>
                </a:solidFill>
              </a:rPr>
              <a:t>Sondages</a:t>
            </a:r>
            <a:r>
              <a:rPr lang="fr-CA" sz="2400" dirty="0" smtClean="0"/>
              <a:t> sur l’austérité et les inégalités</a:t>
            </a:r>
          </a:p>
          <a:p>
            <a:pPr marL="723900" lvl="1" indent="-368300" algn="just">
              <a:buFont typeface="Wingdings" pitchFamily="2" charset="2"/>
              <a:buChar char="ð"/>
            </a:pPr>
            <a:r>
              <a:rPr lang="fr-CA" sz="2400" b="1" dirty="0" smtClean="0">
                <a:solidFill>
                  <a:srgbClr val="CC0000"/>
                </a:solidFill>
              </a:rPr>
              <a:t>Bilan</a:t>
            </a:r>
            <a:r>
              <a:rPr lang="fr-CA" sz="2400" dirty="0" smtClean="0"/>
              <a:t> de la résistance à des réformes récentes</a:t>
            </a:r>
          </a:p>
          <a:p>
            <a:pPr marL="723900" lvl="1" indent="-368300" algn="just">
              <a:buFont typeface="Wingdings" pitchFamily="2" charset="2"/>
              <a:buChar char="ð"/>
            </a:pPr>
            <a:r>
              <a:rPr lang="fr-CA" sz="2400" b="1" dirty="0" smtClean="0">
                <a:solidFill>
                  <a:srgbClr val="CC0000"/>
                </a:solidFill>
              </a:rPr>
              <a:t>Montée de l’indignation </a:t>
            </a:r>
            <a:r>
              <a:rPr lang="fr-CA" sz="2400" dirty="0" smtClean="0"/>
              <a:t>et de la grogne à l’endroit du gouvernement</a:t>
            </a:r>
          </a:p>
        </p:txBody>
      </p:sp>
      <p:sp>
        <p:nvSpPr>
          <p:cNvPr id="15" name="Text Box 2"/>
          <p:cNvSpPr txBox="1">
            <a:spLocks noChangeArrowheads="1"/>
          </p:cNvSpPr>
          <p:nvPr>
            <p:custDataLst>
              <p:tags r:id="rId8"/>
            </p:custDataLst>
          </p:nvPr>
        </p:nvSpPr>
        <p:spPr bwMode="auto">
          <a:xfrm>
            <a:off x="755650" y="549275"/>
            <a:ext cx="4244975" cy="369888"/>
          </a:xfrm>
          <a:prstGeom prst="rect">
            <a:avLst/>
          </a:prstGeom>
          <a:noFill/>
          <a:ln w="9525">
            <a:noFill/>
            <a:miter lim="800000"/>
            <a:headEnd/>
            <a:tailEnd/>
          </a:ln>
        </p:spPr>
        <p:txBody>
          <a:bodyPr>
            <a:spAutoFit/>
          </a:bodyPr>
          <a:lstStyle/>
          <a:p>
            <a:pPr>
              <a:spcBef>
                <a:spcPct val="50000"/>
              </a:spcBef>
            </a:pPr>
            <a:r>
              <a:rPr lang="fr-CA" b="1" i="1" dirty="0" smtClean="0">
                <a:solidFill>
                  <a:srgbClr val="CC0000"/>
                </a:solidFill>
              </a:rPr>
              <a:t>Le point sur la conjoncture 2015</a:t>
            </a:r>
            <a:endParaRPr lang="fr-CA" b="1" i="1" dirty="0">
              <a:solidFill>
                <a:srgbClr val="CC0000"/>
              </a:solidFill>
            </a:endParaRPr>
          </a:p>
        </p:txBody>
      </p:sp>
      <p:sp>
        <p:nvSpPr>
          <p:cNvPr id="12" name="Rectangle 8"/>
          <p:cNvSpPr>
            <a:spLocks noChangeArrowheads="1"/>
          </p:cNvSpPr>
          <p:nvPr>
            <p:custDataLst>
              <p:tags r:id="rId9"/>
            </p:custDataLst>
          </p:nvPr>
        </p:nvSpPr>
        <p:spPr bwMode="auto">
          <a:xfrm>
            <a:off x="6686844" y="548680"/>
            <a:ext cx="2146742" cy="369332"/>
          </a:xfrm>
          <a:prstGeom prst="rect">
            <a:avLst/>
          </a:prstGeom>
          <a:noFill/>
          <a:ln w="9525">
            <a:noFill/>
            <a:miter lim="800000"/>
            <a:headEnd/>
            <a:tailEnd/>
          </a:ln>
        </p:spPr>
        <p:txBody>
          <a:bodyPr wrap="none">
            <a:spAutoFit/>
          </a:bodyPr>
          <a:lstStyle/>
          <a:p>
            <a:pPr>
              <a:spcBef>
                <a:spcPct val="50000"/>
              </a:spcBef>
            </a:pPr>
            <a:r>
              <a:rPr lang="fr-CA" b="1" i="1" dirty="0" smtClean="0">
                <a:solidFill>
                  <a:schemeClr val="bg1"/>
                </a:solidFill>
              </a:rPr>
              <a:t>4. Contexte social</a:t>
            </a:r>
            <a:endParaRPr lang="fr-FR" b="1" i="1" dirty="0">
              <a:solidFill>
                <a:schemeClr val="bg1"/>
              </a:solidFill>
            </a:endParaRPr>
          </a:p>
        </p:txBody>
      </p:sp>
      <p:pic>
        <p:nvPicPr>
          <p:cNvPr id="14" name="Picture 2" descr="P:\Commun\-- Logos fae et syndicats --\FAE_nouveau-logos_sept2012\Logo_FAE_basse_resolution.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018379" y="5765019"/>
            <a:ext cx="739942" cy="761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929311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custDataLst>
              <p:tags r:id="rId1"/>
            </p:custDataLst>
          </p:nvPr>
        </p:nvSpPr>
        <p:spPr bwMode="auto">
          <a:xfrm>
            <a:off x="0" y="3357563"/>
            <a:ext cx="9144000" cy="769441"/>
          </a:xfrm>
          <a:prstGeom prst="rect">
            <a:avLst/>
          </a:prstGeom>
          <a:noFill/>
          <a:ln w="9525">
            <a:noFill/>
            <a:miter lim="800000"/>
            <a:headEnd/>
            <a:tailEnd/>
          </a:ln>
        </p:spPr>
        <p:txBody>
          <a:bodyPr>
            <a:spAutoFit/>
          </a:bodyPr>
          <a:lstStyle/>
          <a:p>
            <a:pPr algn="ctr">
              <a:spcBef>
                <a:spcPct val="50000"/>
              </a:spcBef>
            </a:pPr>
            <a:r>
              <a:rPr lang="fr-CA" sz="4400" b="1" dirty="0" smtClean="0"/>
              <a:t> 5. Négocier contre l’austérité</a:t>
            </a:r>
            <a:endParaRPr lang="fr-FR" sz="4400" b="1" dirty="0"/>
          </a:p>
        </p:txBody>
      </p:sp>
      <p:sp>
        <p:nvSpPr>
          <p:cNvPr id="3075" name="Rectangle 6"/>
          <p:cNvSpPr>
            <a:spLocks noChangeArrowheads="1"/>
          </p:cNvSpPr>
          <p:nvPr>
            <p:custDataLst>
              <p:tags r:id="rId2"/>
            </p:custDataLst>
          </p:nvPr>
        </p:nvSpPr>
        <p:spPr bwMode="auto">
          <a:xfrm>
            <a:off x="5003800" y="1052513"/>
            <a:ext cx="3744913"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3076" name="Rectangle 7"/>
          <p:cNvSpPr>
            <a:spLocks noChangeArrowheads="1"/>
          </p:cNvSpPr>
          <p:nvPr>
            <p:custDataLst>
              <p:tags r:id="rId3"/>
            </p:custDataLst>
          </p:nvPr>
        </p:nvSpPr>
        <p:spPr bwMode="auto">
          <a:xfrm>
            <a:off x="8388350" y="14128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3077" name="Rectangle 8"/>
          <p:cNvSpPr>
            <a:spLocks noChangeArrowheads="1"/>
          </p:cNvSpPr>
          <p:nvPr>
            <p:custDataLst>
              <p:tags r:id="rId4"/>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3078" name="Rectangle 9"/>
          <p:cNvSpPr>
            <a:spLocks noChangeArrowheads="1"/>
          </p:cNvSpPr>
          <p:nvPr>
            <p:custDataLst>
              <p:tags r:id="rId5"/>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8" name="Text Box 4"/>
          <p:cNvSpPr txBox="1">
            <a:spLocks noChangeArrowheads="1"/>
          </p:cNvSpPr>
          <p:nvPr>
            <p:custDataLst>
              <p:tags r:id="rId6"/>
            </p:custDataLst>
          </p:nvPr>
        </p:nvSpPr>
        <p:spPr bwMode="auto">
          <a:xfrm>
            <a:off x="0" y="4005064"/>
            <a:ext cx="9144000" cy="646331"/>
          </a:xfrm>
          <a:prstGeom prst="rect">
            <a:avLst/>
          </a:prstGeom>
          <a:noFill/>
          <a:ln w="9525">
            <a:noFill/>
            <a:miter lim="800000"/>
            <a:headEnd/>
            <a:tailEnd/>
          </a:ln>
        </p:spPr>
        <p:txBody>
          <a:bodyPr>
            <a:spAutoFit/>
          </a:bodyPr>
          <a:lstStyle/>
          <a:p>
            <a:pPr algn="ctr">
              <a:spcBef>
                <a:spcPct val="50000"/>
              </a:spcBef>
            </a:pPr>
            <a:r>
              <a:rPr lang="fr-CA" sz="3600" dirty="0" smtClean="0"/>
              <a:t>Environnement syndical</a:t>
            </a:r>
            <a:endParaRPr lang="fr-FR" sz="3600" dirty="0"/>
          </a:p>
        </p:txBody>
      </p:sp>
      <p:pic>
        <p:nvPicPr>
          <p:cNvPr id="9" name="Picture 2" descr="P:\Commun\-- Logos fae et syndicats --\FAE_nouveau-logos_sept2012\Logo_FAE_basse_resolution.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760215" y="5307859"/>
            <a:ext cx="1080119" cy="11111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107192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custDataLst>
              <p:tags r:id="rId1"/>
            </p:custDataLst>
          </p:nvPr>
        </p:nvSpPr>
        <p:spPr bwMode="auto">
          <a:xfrm>
            <a:off x="684213" y="1484784"/>
            <a:ext cx="7777162" cy="1200329"/>
          </a:xfrm>
          <a:prstGeom prst="rect">
            <a:avLst/>
          </a:prstGeom>
          <a:noFill/>
          <a:ln w="9525">
            <a:noFill/>
            <a:miter lim="800000"/>
            <a:headEnd/>
            <a:tailEnd/>
          </a:ln>
        </p:spPr>
        <p:txBody>
          <a:bodyPr>
            <a:spAutoFit/>
          </a:bodyPr>
          <a:lstStyle/>
          <a:p>
            <a:pPr algn="just"/>
            <a:r>
              <a:rPr lang="fr-CA" sz="2400" b="1" dirty="0" smtClean="0">
                <a:solidFill>
                  <a:srgbClr val="CC0000"/>
                </a:solidFill>
              </a:rPr>
              <a:t>5.1 Quelle table pour la négociation nationale?</a:t>
            </a:r>
          </a:p>
          <a:p>
            <a:pPr algn="just"/>
            <a:r>
              <a:rPr lang="fr-CA" sz="2400" dirty="0" smtClean="0"/>
              <a:t>Les ingrédients du contexte politique, économique et syndical donnent déjà le ton de la prochaine </a:t>
            </a:r>
            <a:r>
              <a:rPr lang="fr-CA" sz="2400" dirty="0" err="1" smtClean="0"/>
              <a:t>négo</a:t>
            </a:r>
            <a:r>
              <a:rPr lang="fr-CA" sz="2400" dirty="0" smtClean="0"/>
              <a:t> :</a:t>
            </a:r>
            <a:endParaRPr lang="fr-CA" sz="2400" dirty="0"/>
          </a:p>
        </p:txBody>
      </p:sp>
      <p:sp>
        <p:nvSpPr>
          <p:cNvPr id="6147" name="Rectangle 3"/>
          <p:cNvSpPr>
            <a:spLocks noChangeArrowheads="1"/>
          </p:cNvSpPr>
          <p:nvPr>
            <p:custDataLst>
              <p:tags r:id="rId2"/>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48" name="Rectangle 4"/>
          <p:cNvSpPr>
            <a:spLocks noChangeArrowheads="1"/>
          </p:cNvSpPr>
          <p:nvPr>
            <p:custDataLst>
              <p:tags r:id="rId3"/>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0" name="Rectangle 6"/>
          <p:cNvSpPr>
            <a:spLocks noChangeArrowheads="1"/>
          </p:cNvSpPr>
          <p:nvPr>
            <p:custDataLst>
              <p:tags r:id="rId4"/>
            </p:custDataLst>
          </p:nvPr>
        </p:nvSpPr>
        <p:spPr bwMode="auto">
          <a:xfrm>
            <a:off x="5003800" y="549275"/>
            <a:ext cx="3744913"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1" name="Rectangle 7"/>
          <p:cNvSpPr>
            <a:spLocks noChangeArrowheads="1"/>
          </p:cNvSpPr>
          <p:nvPr>
            <p:custDataLst>
              <p:tags r:id="rId5"/>
            </p:custDataLst>
          </p:nvPr>
        </p:nvSpPr>
        <p:spPr bwMode="auto">
          <a:xfrm>
            <a:off x="8388350" y="90963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3" name="Rectangle 9"/>
          <p:cNvSpPr>
            <a:spLocks noChangeArrowheads="1"/>
          </p:cNvSpPr>
          <p:nvPr>
            <p:custDataLst>
              <p:tags r:id="rId6"/>
            </p:custDataLst>
          </p:nvPr>
        </p:nvSpPr>
        <p:spPr bwMode="auto">
          <a:xfrm>
            <a:off x="395288" y="5492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4" name="Rectangle 11"/>
          <p:cNvSpPr>
            <a:spLocks noChangeArrowheads="1"/>
          </p:cNvSpPr>
          <p:nvPr>
            <p:custDataLst>
              <p:tags r:id="rId7"/>
            </p:custDataLst>
          </p:nvPr>
        </p:nvSpPr>
        <p:spPr bwMode="auto">
          <a:xfrm>
            <a:off x="683569" y="2708920"/>
            <a:ext cx="7503169" cy="3416320"/>
          </a:xfrm>
          <a:prstGeom prst="rect">
            <a:avLst/>
          </a:prstGeom>
          <a:noFill/>
          <a:ln w="9525">
            <a:noFill/>
            <a:miter lim="800000"/>
            <a:headEnd/>
            <a:tailEnd/>
          </a:ln>
        </p:spPr>
        <p:txBody>
          <a:bodyPr wrap="square">
            <a:spAutoFit/>
          </a:bodyPr>
          <a:lstStyle/>
          <a:p>
            <a:pPr marL="355600" lvl="1" algn="just"/>
            <a:r>
              <a:rPr lang="fr-CA" sz="2400" b="1" dirty="0" smtClean="0"/>
              <a:t>Obstacles et menaces</a:t>
            </a:r>
          </a:p>
          <a:p>
            <a:pPr marL="723900" lvl="1" indent="-368300" algn="just">
              <a:buFont typeface="Wingdings" pitchFamily="2" charset="2"/>
              <a:buChar char="ð"/>
            </a:pPr>
            <a:r>
              <a:rPr lang="fr-CA" sz="2400" b="1" dirty="0" smtClean="0">
                <a:solidFill>
                  <a:srgbClr val="C00000"/>
                </a:solidFill>
              </a:rPr>
              <a:t>Austérité</a:t>
            </a:r>
            <a:r>
              <a:rPr lang="fr-CA" sz="2400" dirty="0" smtClean="0"/>
              <a:t> et discours attenant</a:t>
            </a:r>
          </a:p>
          <a:p>
            <a:pPr marL="723900" lvl="1" indent="-368300" algn="just">
              <a:buFont typeface="Wingdings" pitchFamily="2" charset="2"/>
              <a:buChar char="ð"/>
            </a:pPr>
            <a:r>
              <a:rPr lang="fr-CA" sz="2400" dirty="0" smtClean="0"/>
              <a:t>Rapport de force d’un gouvernement majoritaire</a:t>
            </a:r>
          </a:p>
          <a:p>
            <a:pPr marL="723900" lvl="1" indent="-368300" algn="just">
              <a:buFont typeface="Wingdings" pitchFamily="2" charset="2"/>
              <a:buChar char="ð"/>
            </a:pPr>
            <a:r>
              <a:rPr lang="fr-CA" sz="2400" dirty="0" smtClean="0"/>
              <a:t>Relative </a:t>
            </a:r>
            <a:r>
              <a:rPr lang="fr-CA" sz="2400" b="1" dirty="0" smtClean="0">
                <a:solidFill>
                  <a:srgbClr val="C00000"/>
                </a:solidFill>
              </a:rPr>
              <a:t>communauté d’esprit </a:t>
            </a:r>
            <a:r>
              <a:rPr lang="fr-CA" sz="2400" dirty="0" smtClean="0"/>
              <a:t>au Parlement</a:t>
            </a:r>
          </a:p>
          <a:p>
            <a:pPr marL="355600" lvl="1" algn="just"/>
            <a:r>
              <a:rPr lang="fr-CA" sz="2400" b="1" dirty="0" smtClean="0"/>
              <a:t>Opportunités</a:t>
            </a:r>
          </a:p>
          <a:p>
            <a:pPr marL="723900" lvl="1" indent="-368300" algn="just">
              <a:buFont typeface="Wingdings" pitchFamily="2" charset="2"/>
              <a:buChar char="ð"/>
            </a:pPr>
            <a:r>
              <a:rPr lang="fr-CA" sz="2400" b="1" dirty="0">
                <a:solidFill>
                  <a:srgbClr val="C00000"/>
                </a:solidFill>
              </a:rPr>
              <a:t>Opinion publique </a:t>
            </a:r>
            <a:r>
              <a:rPr lang="fr-CA" sz="2400" dirty="0" smtClean="0"/>
              <a:t>alertée</a:t>
            </a:r>
          </a:p>
          <a:p>
            <a:pPr marL="723900" lvl="1" indent="-368300" algn="just">
              <a:buFont typeface="Wingdings" pitchFamily="2" charset="2"/>
              <a:buChar char="ð"/>
            </a:pPr>
            <a:r>
              <a:rPr lang="fr-CA" sz="2400" b="1" dirty="0" smtClean="0">
                <a:solidFill>
                  <a:srgbClr val="C00000"/>
                </a:solidFill>
              </a:rPr>
              <a:t>Mouvements sociaux </a:t>
            </a:r>
            <a:r>
              <a:rPr lang="fr-CA" sz="2400" dirty="0" smtClean="0"/>
              <a:t>aux aguets</a:t>
            </a:r>
            <a:endParaRPr lang="fr-CA" sz="2400" dirty="0"/>
          </a:p>
          <a:p>
            <a:pPr marL="723900" lvl="1" indent="-368300" algn="just">
              <a:buFont typeface="Wingdings" pitchFamily="2" charset="2"/>
              <a:buChar char="ð"/>
            </a:pPr>
            <a:r>
              <a:rPr lang="fr-CA" sz="2400" b="1" dirty="0" smtClean="0">
                <a:solidFill>
                  <a:srgbClr val="CC0000"/>
                </a:solidFill>
              </a:rPr>
              <a:t>Coordination</a:t>
            </a:r>
            <a:r>
              <a:rPr lang="fr-CA" sz="2400" dirty="0" smtClean="0"/>
              <a:t> des forces sociales et syndicales</a:t>
            </a:r>
          </a:p>
          <a:p>
            <a:pPr marL="723900" lvl="1" indent="-368300" algn="just">
              <a:buFont typeface="Wingdings" pitchFamily="2" charset="2"/>
              <a:buChar char="ð"/>
            </a:pPr>
            <a:r>
              <a:rPr lang="fr-CA" sz="2400" dirty="0" smtClean="0"/>
              <a:t>Reconfiguration de l’</a:t>
            </a:r>
            <a:r>
              <a:rPr lang="fr-CA" sz="2400" b="1" dirty="0" smtClean="0">
                <a:solidFill>
                  <a:srgbClr val="CC0000"/>
                </a:solidFill>
              </a:rPr>
              <a:t>échiquier syndical</a:t>
            </a:r>
          </a:p>
        </p:txBody>
      </p:sp>
      <p:sp>
        <p:nvSpPr>
          <p:cNvPr id="14" name="Text Box 2"/>
          <p:cNvSpPr txBox="1">
            <a:spLocks noChangeArrowheads="1"/>
          </p:cNvSpPr>
          <p:nvPr>
            <p:custDataLst>
              <p:tags r:id="rId8"/>
            </p:custDataLst>
          </p:nvPr>
        </p:nvSpPr>
        <p:spPr bwMode="auto">
          <a:xfrm>
            <a:off x="755650" y="549275"/>
            <a:ext cx="4244975" cy="369888"/>
          </a:xfrm>
          <a:prstGeom prst="rect">
            <a:avLst/>
          </a:prstGeom>
          <a:noFill/>
          <a:ln w="9525">
            <a:noFill/>
            <a:miter lim="800000"/>
            <a:headEnd/>
            <a:tailEnd/>
          </a:ln>
        </p:spPr>
        <p:txBody>
          <a:bodyPr>
            <a:spAutoFit/>
          </a:bodyPr>
          <a:lstStyle/>
          <a:p>
            <a:pPr>
              <a:spcBef>
                <a:spcPct val="50000"/>
              </a:spcBef>
            </a:pPr>
            <a:r>
              <a:rPr lang="fr-CA" b="1" i="1" dirty="0" smtClean="0">
                <a:solidFill>
                  <a:srgbClr val="CC0000"/>
                </a:solidFill>
              </a:rPr>
              <a:t>Le point sur la conjoncture 2015</a:t>
            </a:r>
            <a:endParaRPr lang="fr-CA" b="1" i="1" dirty="0">
              <a:solidFill>
                <a:srgbClr val="CC0000"/>
              </a:solidFill>
            </a:endParaRPr>
          </a:p>
        </p:txBody>
      </p:sp>
      <p:sp>
        <p:nvSpPr>
          <p:cNvPr id="15" name="Rectangle 8"/>
          <p:cNvSpPr>
            <a:spLocks noChangeArrowheads="1"/>
          </p:cNvSpPr>
          <p:nvPr>
            <p:custDataLst>
              <p:tags r:id="rId9"/>
            </p:custDataLst>
          </p:nvPr>
        </p:nvSpPr>
        <p:spPr bwMode="auto">
          <a:xfrm>
            <a:off x="6420167" y="548680"/>
            <a:ext cx="2416046" cy="369332"/>
          </a:xfrm>
          <a:prstGeom prst="rect">
            <a:avLst/>
          </a:prstGeom>
          <a:noFill/>
          <a:ln w="9525">
            <a:noFill/>
            <a:miter lim="800000"/>
            <a:headEnd/>
            <a:tailEnd/>
          </a:ln>
        </p:spPr>
        <p:txBody>
          <a:bodyPr wrap="none">
            <a:spAutoFit/>
          </a:bodyPr>
          <a:lstStyle/>
          <a:p>
            <a:pPr>
              <a:spcBef>
                <a:spcPct val="50000"/>
              </a:spcBef>
            </a:pPr>
            <a:r>
              <a:rPr lang="fr-CA" b="1" i="1" dirty="0" smtClean="0">
                <a:solidFill>
                  <a:schemeClr val="bg1"/>
                </a:solidFill>
              </a:rPr>
              <a:t>5. Contexte syndical</a:t>
            </a:r>
            <a:endParaRPr lang="fr-FR" b="1" i="1" dirty="0">
              <a:solidFill>
                <a:schemeClr val="bg1"/>
              </a:solidFill>
            </a:endParaRPr>
          </a:p>
        </p:txBody>
      </p:sp>
      <p:pic>
        <p:nvPicPr>
          <p:cNvPr id="12" name="Picture 2" descr="P:\Commun\-- Logos fae et syndicats --\FAE_nouveau-logos_sept2012\Logo_FAE_basse_resolution.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018379" y="5765019"/>
            <a:ext cx="739942" cy="761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541014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2" descr="P:\Commun\-- Logos fae et syndicats --\FAE_nouveau-logos_sept2012\Logo_FAE_basse_resolution.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018379" y="5765019"/>
            <a:ext cx="739942" cy="761194"/>
          </a:xfrm>
          <a:prstGeom prst="rect">
            <a:avLst/>
          </a:prstGeom>
          <a:noFill/>
          <a:extLst>
            <a:ext uri="{909E8E84-426E-40DD-AFC4-6F175D3DCCD1}">
              <a14:hiddenFill xmlns:a14="http://schemas.microsoft.com/office/drawing/2010/main">
                <a:solidFill>
                  <a:srgbClr val="FFFFFF"/>
                </a:solidFill>
              </a14:hiddenFill>
            </a:ext>
          </a:extLst>
        </p:spPr>
      </p:pic>
      <p:sp>
        <p:nvSpPr>
          <p:cNvPr id="6146" name="Rectangle 2"/>
          <p:cNvSpPr>
            <a:spLocks noChangeArrowheads="1"/>
          </p:cNvSpPr>
          <p:nvPr>
            <p:custDataLst>
              <p:tags r:id="rId1"/>
            </p:custDataLst>
          </p:nvPr>
        </p:nvSpPr>
        <p:spPr bwMode="auto">
          <a:xfrm>
            <a:off x="684213" y="1484784"/>
            <a:ext cx="7777162" cy="1569660"/>
          </a:xfrm>
          <a:prstGeom prst="rect">
            <a:avLst/>
          </a:prstGeom>
          <a:noFill/>
          <a:ln w="9525">
            <a:noFill/>
            <a:miter lim="800000"/>
            <a:headEnd/>
            <a:tailEnd/>
          </a:ln>
        </p:spPr>
        <p:txBody>
          <a:bodyPr>
            <a:spAutoFit/>
          </a:bodyPr>
          <a:lstStyle/>
          <a:p>
            <a:pPr algn="just"/>
            <a:r>
              <a:rPr lang="fr-CA" sz="2400" b="1" dirty="0" smtClean="0">
                <a:solidFill>
                  <a:srgbClr val="CC0000"/>
                </a:solidFill>
              </a:rPr>
              <a:t>5.2 Ce qui est sur la table…</a:t>
            </a:r>
          </a:p>
          <a:p>
            <a:pPr algn="just"/>
            <a:r>
              <a:rPr lang="fr-CA" sz="2400" dirty="0" smtClean="0"/>
              <a:t>Les 28 et 29 octobre, la FAE déposait ses demandes auprès du CPNCF. Les 15 et 16 décembre, celui-ci lui présentait les offres du gouvernement. À retenir :</a:t>
            </a:r>
            <a:endParaRPr lang="fr-CA" sz="2400" dirty="0"/>
          </a:p>
        </p:txBody>
      </p:sp>
      <p:sp>
        <p:nvSpPr>
          <p:cNvPr id="6147" name="Rectangle 3"/>
          <p:cNvSpPr>
            <a:spLocks noChangeArrowheads="1"/>
          </p:cNvSpPr>
          <p:nvPr>
            <p:custDataLst>
              <p:tags r:id="rId2"/>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48" name="Rectangle 4"/>
          <p:cNvSpPr>
            <a:spLocks noChangeArrowheads="1"/>
          </p:cNvSpPr>
          <p:nvPr>
            <p:custDataLst>
              <p:tags r:id="rId3"/>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0" name="Rectangle 6"/>
          <p:cNvSpPr>
            <a:spLocks noChangeArrowheads="1"/>
          </p:cNvSpPr>
          <p:nvPr>
            <p:custDataLst>
              <p:tags r:id="rId4"/>
            </p:custDataLst>
          </p:nvPr>
        </p:nvSpPr>
        <p:spPr bwMode="auto">
          <a:xfrm>
            <a:off x="5003800" y="549275"/>
            <a:ext cx="3744913"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1" name="Rectangle 7"/>
          <p:cNvSpPr>
            <a:spLocks noChangeArrowheads="1"/>
          </p:cNvSpPr>
          <p:nvPr>
            <p:custDataLst>
              <p:tags r:id="rId5"/>
            </p:custDataLst>
          </p:nvPr>
        </p:nvSpPr>
        <p:spPr bwMode="auto">
          <a:xfrm>
            <a:off x="8388350" y="90963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3" name="Rectangle 9"/>
          <p:cNvSpPr>
            <a:spLocks noChangeArrowheads="1"/>
          </p:cNvSpPr>
          <p:nvPr>
            <p:custDataLst>
              <p:tags r:id="rId6"/>
            </p:custDataLst>
          </p:nvPr>
        </p:nvSpPr>
        <p:spPr bwMode="auto">
          <a:xfrm>
            <a:off x="395288" y="5492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4" name="Rectangle 11"/>
          <p:cNvSpPr>
            <a:spLocks noChangeArrowheads="1"/>
          </p:cNvSpPr>
          <p:nvPr>
            <p:custDataLst>
              <p:tags r:id="rId7"/>
            </p:custDataLst>
          </p:nvPr>
        </p:nvSpPr>
        <p:spPr bwMode="auto">
          <a:xfrm>
            <a:off x="683569" y="3083300"/>
            <a:ext cx="7503169" cy="3046988"/>
          </a:xfrm>
          <a:prstGeom prst="rect">
            <a:avLst/>
          </a:prstGeom>
          <a:noFill/>
          <a:ln w="9525">
            <a:noFill/>
            <a:miter lim="800000"/>
            <a:headEnd/>
            <a:tailEnd/>
          </a:ln>
        </p:spPr>
        <p:txBody>
          <a:bodyPr wrap="square">
            <a:spAutoFit/>
          </a:bodyPr>
          <a:lstStyle/>
          <a:p>
            <a:pPr marL="355600" lvl="1" algn="just"/>
            <a:r>
              <a:rPr lang="fr-CA" sz="2400" b="1" dirty="0" smtClean="0"/>
              <a:t>Dépôt patronal sectoriel</a:t>
            </a:r>
          </a:p>
          <a:p>
            <a:pPr marL="723900" lvl="1" indent="-368300" algn="just">
              <a:buFont typeface="Wingdings" pitchFamily="2" charset="2"/>
              <a:buChar char="ð"/>
            </a:pPr>
            <a:r>
              <a:rPr lang="fr-CA" sz="2400" b="1" dirty="0">
                <a:solidFill>
                  <a:srgbClr val="CC0000"/>
                </a:solidFill>
                <a:sym typeface="Wingdings" pitchFamily="2" charset="2"/>
              </a:rPr>
              <a:t> </a:t>
            </a:r>
            <a:r>
              <a:rPr lang="fr-CA" sz="2400" b="1" dirty="0" smtClean="0">
                <a:solidFill>
                  <a:srgbClr val="CC0000"/>
                </a:solidFill>
                <a:sym typeface="Wingdings" pitchFamily="2" charset="2"/>
              </a:rPr>
              <a:t>ratios </a:t>
            </a:r>
            <a:r>
              <a:rPr lang="fr-CA" sz="2400" dirty="0" smtClean="0">
                <a:sym typeface="Wingdings" pitchFamily="2" charset="2"/>
              </a:rPr>
              <a:t>maîtres/élèves</a:t>
            </a:r>
          </a:p>
          <a:p>
            <a:pPr marL="723900" lvl="1" indent="-368300" algn="just">
              <a:buFont typeface="Wingdings" pitchFamily="2" charset="2"/>
              <a:buChar char="ð"/>
            </a:pPr>
            <a:r>
              <a:rPr lang="fr-CA" sz="2400" b="1" dirty="0" smtClean="0">
                <a:solidFill>
                  <a:srgbClr val="CC0000"/>
                </a:solidFill>
              </a:rPr>
              <a:t>Abolition</a:t>
            </a:r>
            <a:r>
              <a:rPr lang="fr-CA" sz="2400" dirty="0" smtClean="0">
                <a:solidFill>
                  <a:srgbClr val="CC0000"/>
                </a:solidFill>
              </a:rPr>
              <a:t> </a:t>
            </a:r>
            <a:r>
              <a:rPr lang="fr-CA" sz="2400" dirty="0" smtClean="0"/>
              <a:t>pondération </a:t>
            </a:r>
            <a:r>
              <a:rPr lang="fr-CA" sz="2400" i="1" dirty="0" smtClean="0"/>
              <a:t>a priori </a:t>
            </a:r>
            <a:r>
              <a:rPr lang="fr-CA" sz="2400" dirty="0" smtClean="0"/>
              <a:t>EHDAA</a:t>
            </a:r>
          </a:p>
          <a:p>
            <a:pPr marL="723900" lvl="1" indent="-368300" algn="just">
              <a:buFont typeface="Wingdings" pitchFamily="2" charset="2"/>
              <a:buChar char="ð"/>
            </a:pPr>
            <a:r>
              <a:rPr lang="fr-CA" sz="2400" b="1" dirty="0" smtClean="0">
                <a:solidFill>
                  <a:srgbClr val="CC0000"/>
                </a:solidFill>
                <a:sym typeface="Wingdings" pitchFamily="2" charset="2"/>
              </a:rPr>
              <a:t> 10% temps de travail</a:t>
            </a:r>
            <a:r>
              <a:rPr lang="fr-CA" sz="2400" dirty="0" smtClean="0">
                <a:sym typeface="Wingdings" pitchFamily="2" charset="2"/>
              </a:rPr>
              <a:t> (32 à 35h)</a:t>
            </a:r>
            <a:endParaRPr lang="fr-CA" sz="2400" dirty="0" smtClean="0"/>
          </a:p>
          <a:p>
            <a:pPr marL="355600" lvl="1" algn="just"/>
            <a:r>
              <a:rPr lang="fr-CA" sz="2400" b="1" dirty="0" smtClean="0"/>
              <a:t>Dépôt patronal intersectoriel (FIQ-FAE)</a:t>
            </a:r>
          </a:p>
          <a:p>
            <a:pPr marL="723900" lvl="1" indent="-368300" algn="just">
              <a:buFont typeface="Wingdings" pitchFamily="2" charset="2"/>
              <a:buChar char="ð"/>
            </a:pPr>
            <a:r>
              <a:rPr lang="fr-CA" sz="2400" dirty="0" smtClean="0">
                <a:sym typeface="Wingdings" pitchFamily="2" charset="2"/>
              </a:rPr>
              <a:t>$ 3% sur 5 ans dont 2 ans de </a:t>
            </a:r>
            <a:r>
              <a:rPr lang="fr-CA" sz="2400" b="1" dirty="0" smtClean="0">
                <a:solidFill>
                  <a:srgbClr val="CC0000"/>
                </a:solidFill>
                <a:sym typeface="Wingdings" pitchFamily="2" charset="2"/>
              </a:rPr>
              <a:t>gel</a:t>
            </a:r>
            <a:r>
              <a:rPr lang="fr-CA" sz="2400" dirty="0" smtClean="0">
                <a:sym typeface="Wingdings" pitchFamily="2" charset="2"/>
              </a:rPr>
              <a:t> (0, 0, 1, 1, 1)</a:t>
            </a:r>
            <a:endParaRPr lang="fr-CA" sz="2400" dirty="0" smtClean="0"/>
          </a:p>
          <a:p>
            <a:pPr marL="723900" lvl="1" indent="-368300" algn="just">
              <a:buFont typeface="Wingdings" pitchFamily="2" charset="2"/>
              <a:buChar char="ð"/>
            </a:pPr>
            <a:r>
              <a:rPr lang="fr-CA" sz="2400" b="1" dirty="0">
                <a:solidFill>
                  <a:srgbClr val="CC0000"/>
                </a:solidFill>
                <a:sym typeface="Wingdings" pitchFamily="2" charset="2"/>
              </a:rPr>
              <a:t> </a:t>
            </a:r>
            <a:r>
              <a:rPr lang="fr-CA" sz="2400" b="1" dirty="0" smtClean="0">
                <a:solidFill>
                  <a:srgbClr val="CC0000"/>
                </a:solidFill>
                <a:sym typeface="Wingdings" pitchFamily="2" charset="2"/>
              </a:rPr>
              <a:t>âge de la retraite </a:t>
            </a:r>
            <a:r>
              <a:rPr lang="fr-CA" sz="2400" dirty="0" smtClean="0">
                <a:sym typeface="Wingdings" pitchFamily="2" charset="2"/>
              </a:rPr>
              <a:t>de 60 à 62 ans, </a:t>
            </a:r>
            <a:r>
              <a:rPr lang="fr-CA" sz="2400" dirty="0">
                <a:sym typeface="Wingdings" pitchFamily="2" charset="2"/>
              </a:rPr>
              <a:t> </a:t>
            </a:r>
            <a:r>
              <a:rPr lang="fr-CA" sz="2400" dirty="0" smtClean="0">
                <a:sym typeface="Wingdings" pitchFamily="2" charset="2"/>
              </a:rPr>
              <a:t>pénalités</a:t>
            </a:r>
          </a:p>
          <a:p>
            <a:pPr marL="723900" lvl="1" indent="-368300" algn="just">
              <a:buFont typeface="Wingdings" pitchFamily="2" charset="2"/>
              <a:buChar char="ð"/>
            </a:pPr>
            <a:r>
              <a:rPr lang="fr-CA" sz="2400" dirty="0" smtClean="0">
                <a:sym typeface="Wingdings"/>
              </a:rPr>
              <a:t> conditions et allocations </a:t>
            </a:r>
            <a:r>
              <a:rPr lang="fr-CA" sz="2400" b="1" dirty="0" smtClean="0">
                <a:solidFill>
                  <a:srgbClr val="CC0000"/>
                </a:solidFill>
                <a:sym typeface="Wingdings"/>
              </a:rPr>
              <a:t>droits parentaux</a:t>
            </a:r>
            <a:endParaRPr lang="fr-CA" sz="2400" b="1" dirty="0" smtClean="0">
              <a:solidFill>
                <a:srgbClr val="CC0000"/>
              </a:solidFill>
            </a:endParaRPr>
          </a:p>
        </p:txBody>
      </p:sp>
      <p:sp>
        <p:nvSpPr>
          <p:cNvPr id="14" name="Text Box 2"/>
          <p:cNvSpPr txBox="1">
            <a:spLocks noChangeArrowheads="1"/>
          </p:cNvSpPr>
          <p:nvPr>
            <p:custDataLst>
              <p:tags r:id="rId8"/>
            </p:custDataLst>
          </p:nvPr>
        </p:nvSpPr>
        <p:spPr bwMode="auto">
          <a:xfrm>
            <a:off x="755650" y="549275"/>
            <a:ext cx="4244975" cy="369888"/>
          </a:xfrm>
          <a:prstGeom prst="rect">
            <a:avLst/>
          </a:prstGeom>
          <a:noFill/>
          <a:ln w="9525">
            <a:noFill/>
            <a:miter lim="800000"/>
            <a:headEnd/>
            <a:tailEnd/>
          </a:ln>
        </p:spPr>
        <p:txBody>
          <a:bodyPr>
            <a:spAutoFit/>
          </a:bodyPr>
          <a:lstStyle/>
          <a:p>
            <a:pPr>
              <a:spcBef>
                <a:spcPct val="50000"/>
              </a:spcBef>
            </a:pPr>
            <a:r>
              <a:rPr lang="fr-CA" b="1" i="1" dirty="0" smtClean="0">
                <a:solidFill>
                  <a:srgbClr val="CC0000"/>
                </a:solidFill>
              </a:rPr>
              <a:t>Le point sur la conjoncture 2015</a:t>
            </a:r>
            <a:endParaRPr lang="fr-CA" b="1" i="1" dirty="0">
              <a:solidFill>
                <a:srgbClr val="CC0000"/>
              </a:solidFill>
            </a:endParaRPr>
          </a:p>
        </p:txBody>
      </p:sp>
      <p:sp>
        <p:nvSpPr>
          <p:cNvPr id="15" name="Rectangle 8"/>
          <p:cNvSpPr>
            <a:spLocks noChangeArrowheads="1"/>
          </p:cNvSpPr>
          <p:nvPr>
            <p:custDataLst>
              <p:tags r:id="rId9"/>
            </p:custDataLst>
          </p:nvPr>
        </p:nvSpPr>
        <p:spPr bwMode="auto">
          <a:xfrm>
            <a:off x="6420167" y="548680"/>
            <a:ext cx="2416046" cy="369332"/>
          </a:xfrm>
          <a:prstGeom prst="rect">
            <a:avLst/>
          </a:prstGeom>
          <a:noFill/>
          <a:ln w="9525">
            <a:noFill/>
            <a:miter lim="800000"/>
            <a:headEnd/>
            <a:tailEnd/>
          </a:ln>
        </p:spPr>
        <p:txBody>
          <a:bodyPr wrap="none">
            <a:spAutoFit/>
          </a:bodyPr>
          <a:lstStyle/>
          <a:p>
            <a:pPr>
              <a:spcBef>
                <a:spcPct val="50000"/>
              </a:spcBef>
            </a:pPr>
            <a:r>
              <a:rPr lang="fr-CA" b="1" i="1" dirty="0" smtClean="0">
                <a:solidFill>
                  <a:schemeClr val="bg1"/>
                </a:solidFill>
              </a:rPr>
              <a:t>5. Contexte syndical</a:t>
            </a:r>
            <a:endParaRPr lang="fr-FR" b="1" i="1" dirty="0">
              <a:solidFill>
                <a:schemeClr val="bg1"/>
              </a:solidFill>
            </a:endParaRPr>
          </a:p>
        </p:txBody>
      </p:sp>
    </p:spTree>
    <p:extLst>
      <p:ext uri="{BB962C8B-B14F-4D97-AF65-F5344CB8AC3E}">
        <p14:creationId xmlns:p14="http://schemas.microsoft.com/office/powerpoint/2010/main" val="7668108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custDataLst>
              <p:tags r:id="rId1"/>
            </p:custDataLst>
          </p:nvPr>
        </p:nvSpPr>
        <p:spPr bwMode="auto">
          <a:xfrm>
            <a:off x="684213" y="1484784"/>
            <a:ext cx="7777162" cy="1569660"/>
          </a:xfrm>
          <a:prstGeom prst="rect">
            <a:avLst/>
          </a:prstGeom>
          <a:noFill/>
          <a:ln w="9525">
            <a:noFill/>
            <a:miter lim="800000"/>
            <a:headEnd/>
            <a:tailEnd/>
          </a:ln>
        </p:spPr>
        <p:txBody>
          <a:bodyPr>
            <a:spAutoFit/>
          </a:bodyPr>
          <a:lstStyle/>
          <a:p>
            <a:pPr algn="just"/>
            <a:r>
              <a:rPr lang="fr-CA" sz="2400" b="1" dirty="0" smtClean="0">
                <a:solidFill>
                  <a:srgbClr val="CC0000"/>
                </a:solidFill>
              </a:rPr>
              <a:t>5.3 Saisir les opportunités</a:t>
            </a:r>
          </a:p>
          <a:p>
            <a:pPr algn="just"/>
            <a:r>
              <a:rPr lang="fr-CA" sz="2400" dirty="0" smtClean="0"/>
              <a:t>Dans toute cette conjoncture, certains axes stratégiques méritent d’être investis pour tirer parti des opportunités de la conjoncture :</a:t>
            </a:r>
            <a:endParaRPr lang="fr-CA" sz="2400" dirty="0"/>
          </a:p>
        </p:txBody>
      </p:sp>
      <p:sp>
        <p:nvSpPr>
          <p:cNvPr id="6147" name="Rectangle 3"/>
          <p:cNvSpPr>
            <a:spLocks noChangeArrowheads="1"/>
          </p:cNvSpPr>
          <p:nvPr>
            <p:custDataLst>
              <p:tags r:id="rId2"/>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48" name="Rectangle 4"/>
          <p:cNvSpPr>
            <a:spLocks noChangeArrowheads="1"/>
          </p:cNvSpPr>
          <p:nvPr>
            <p:custDataLst>
              <p:tags r:id="rId3"/>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0" name="Rectangle 6"/>
          <p:cNvSpPr>
            <a:spLocks noChangeArrowheads="1"/>
          </p:cNvSpPr>
          <p:nvPr>
            <p:custDataLst>
              <p:tags r:id="rId4"/>
            </p:custDataLst>
          </p:nvPr>
        </p:nvSpPr>
        <p:spPr bwMode="auto">
          <a:xfrm>
            <a:off x="5003800" y="549275"/>
            <a:ext cx="3744913"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1" name="Rectangle 7"/>
          <p:cNvSpPr>
            <a:spLocks noChangeArrowheads="1"/>
          </p:cNvSpPr>
          <p:nvPr>
            <p:custDataLst>
              <p:tags r:id="rId5"/>
            </p:custDataLst>
          </p:nvPr>
        </p:nvSpPr>
        <p:spPr bwMode="auto">
          <a:xfrm>
            <a:off x="8388350" y="90963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3" name="Rectangle 9"/>
          <p:cNvSpPr>
            <a:spLocks noChangeArrowheads="1"/>
          </p:cNvSpPr>
          <p:nvPr>
            <p:custDataLst>
              <p:tags r:id="rId6"/>
            </p:custDataLst>
          </p:nvPr>
        </p:nvSpPr>
        <p:spPr bwMode="auto">
          <a:xfrm>
            <a:off x="395288" y="5492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4" name="Rectangle 11"/>
          <p:cNvSpPr>
            <a:spLocks noChangeArrowheads="1"/>
          </p:cNvSpPr>
          <p:nvPr>
            <p:custDataLst>
              <p:tags r:id="rId7"/>
            </p:custDataLst>
          </p:nvPr>
        </p:nvSpPr>
        <p:spPr bwMode="auto">
          <a:xfrm>
            <a:off x="664796" y="3127832"/>
            <a:ext cx="7902941" cy="3046988"/>
          </a:xfrm>
          <a:prstGeom prst="rect">
            <a:avLst/>
          </a:prstGeom>
          <a:noFill/>
          <a:ln w="9525">
            <a:noFill/>
            <a:miter lim="800000"/>
            <a:headEnd/>
            <a:tailEnd/>
          </a:ln>
        </p:spPr>
        <p:txBody>
          <a:bodyPr wrap="square">
            <a:spAutoFit/>
          </a:bodyPr>
          <a:lstStyle/>
          <a:p>
            <a:pPr marL="723900" lvl="1" indent="-368300" algn="just">
              <a:buFont typeface="Wingdings" pitchFamily="2" charset="2"/>
              <a:buChar char="ð"/>
            </a:pPr>
            <a:r>
              <a:rPr lang="fr-CA" sz="2400" b="1" dirty="0" smtClean="0">
                <a:solidFill>
                  <a:srgbClr val="CC0000"/>
                </a:solidFill>
              </a:rPr>
              <a:t>Lutte contre l’austérité</a:t>
            </a:r>
            <a:r>
              <a:rPr lang="fr-CA" sz="2400" dirty="0" smtClean="0"/>
              <a:t> : rejet de la rigueur budgétaire et défense </a:t>
            </a:r>
            <a:r>
              <a:rPr lang="fr-CA" sz="2400" dirty="0"/>
              <a:t>des services publics</a:t>
            </a:r>
          </a:p>
          <a:p>
            <a:pPr marL="1181100" lvl="2" indent="-368300" algn="just">
              <a:buFont typeface="Wingdings" pitchFamily="2" charset="2"/>
              <a:buChar char="ð"/>
            </a:pPr>
            <a:r>
              <a:rPr lang="fr-CA" sz="2400" dirty="0" smtClean="0"/>
              <a:t>Contre-discours et contre-arguments</a:t>
            </a:r>
          </a:p>
          <a:p>
            <a:pPr marL="1181100" lvl="2" indent="-368300" algn="just">
              <a:buFont typeface="Wingdings" pitchFamily="2" charset="2"/>
              <a:buChar char="ð"/>
            </a:pPr>
            <a:r>
              <a:rPr lang="fr-CA" sz="2400" dirty="0" smtClean="0"/>
              <a:t>Miser </a:t>
            </a:r>
            <a:r>
              <a:rPr lang="fr-CA" sz="2400" dirty="0"/>
              <a:t>sur l’éducation et faire des liens</a:t>
            </a:r>
          </a:p>
          <a:p>
            <a:pPr marL="1181100" lvl="2" indent="-368300" algn="just">
              <a:buFont typeface="Wingdings" pitchFamily="2" charset="2"/>
              <a:buChar char="ð"/>
            </a:pPr>
            <a:r>
              <a:rPr lang="fr-CA" sz="2400" dirty="0" smtClean="0"/>
              <a:t>Mobilisation et solidarités</a:t>
            </a:r>
          </a:p>
          <a:p>
            <a:pPr marL="1181100" lvl="2" indent="-368300" algn="just">
              <a:buFont typeface="Wingdings" pitchFamily="2" charset="2"/>
              <a:buChar char="ð"/>
            </a:pPr>
            <a:r>
              <a:rPr lang="fr-CA" sz="2400" dirty="0" smtClean="0"/>
              <a:t>Plateforme sociopolitique</a:t>
            </a:r>
          </a:p>
          <a:p>
            <a:pPr marL="723900" lvl="1" indent="-368300" algn="just">
              <a:buFont typeface="Wingdings" pitchFamily="2" charset="2"/>
              <a:buChar char="ð"/>
            </a:pPr>
            <a:r>
              <a:rPr lang="fr-CA" sz="2400" b="1" dirty="0" smtClean="0">
                <a:solidFill>
                  <a:srgbClr val="CC0000"/>
                </a:solidFill>
              </a:rPr>
              <a:t>Alliances stratégiques</a:t>
            </a:r>
          </a:p>
          <a:p>
            <a:pPr marL="1181100" lvl="2" indent="-368300" algn="just">
              <a:buFont typeface="Wingdings" pitchFamily="2" charset="2"/>
              <a:buChar char="ð"/>
            </a:pPr>
            <a:r>
              <a:rPr lang="fr-CA" sz="2400" dirty="0" smtClean="0"/>
              <a:t>Solidarité FIQ-FAE et stratégie commune</a:t>
            </a:r>
          </a:p>
        </p:txBody>
      </p:sp>
      <p:sp>
        <p:nvSpPr>
          <p:cNvPr id="14" name="Text Box 2"/>
          <p:cNvSpPr txBox="1">
            <a:spLocks noChangeArrowheads="1"/>
          </p:cNvSpPr>
          <p:nvPr>
            <p:custDataLst>
              <p:tags r:id="rId8"/>
            </p:custDataLst>
          </p:nvPr>
        </p:nvSpPr>
        <p:spPr bwMode="auto">
          <a:xfrm>
            <a:off x="755650" y="549275"/>
            <a:ext cx="4244975" cy="369888"/>
          </a:xfrm>
          <a:prstGeom prst="rect">
            <a:avLst/>
          </a:prstGeom>
          <a:noFill/>
          <a:ln w="9525">
            <a:noFill/>
            <a:miter lim="800000"/>
            <a:headEnd/>
            <a:tailEnd/>
          </a:ln>
        </p:spPr>
        <p:txBody>
          <a:bodyPr>
            <a:spAutoFit/>
          </a:bodyPr>
          <a:lstStyle/>
          <a:p>
            <a:pPr>
              <a:spcBef>
                <a:spcPct val="50000"/>
              </a:spcBef>
            </a:pPr>
            <a:r>
              <a:rPr lang="fr-CA" b="1" i="1" dirty="0" smtClean="0">
                <a:solidFill>
                  <a:srgbClr val="CC0000"/>
                </a:solidFill>
              </a:rPr>
              <a:t>Le point sur la conjoncture 2015</a:t>
            </a:r>
            <a:endParaRPr lang="fr-CA" b="1" i="1" dirty="0">
              <a:solidFill>
                <a:srgbClr val="CC0000"/>
              </a:solidFill>
            </a:endParaRPr>
          </a:p>
        </p:txBody>
      </p:sp>
      <p:sp>
        <p:nvSpPr>
          <p:cNvPr id="15" name="Rectangle 8"/>
          <p:cNvSpPr>
            <a:spLocks noChangeArrowheads="1"/>
          </p:cNvSpPr>
          <p:nvPr>
            <p:custDataLst>
              <p:tags r:id="rId9"/>
            </p:custDataLst>
          </p:nvPr>
        </p:nvSpPr>
        <p:spPr bwMode="auto">
          <a:xfrm>
            <a:off x="6420167" y="548680"/>
            <a:ext cx="2416046" cy="369332"/>
          </a:xfrm>
          <a:prstGeom prst="rect">
            <a:avLst/>
          </a:prstGeom>
          <a:noFill/>
          <a:ln w="9525">
            <a:noFill/>
            <a:miter lim="800000"/>
            <a:headEnd/>
            <a:tailEnd/>
          </a:ln>
        </p:spPr>
        <p:txBody>
          <a:bodyPr wrap="none">
            <a:spAutoFit/>
          </a:bodyPr>
          <a:lstStyle/>
          <a:p>
            <a:pPr>
              <a:spcBef>
                <a:spcPct val="50000"/>
              </a:spcBef>
            </a:pPr>
            <a:r>
              <a:rPr lang="fr-CA" b="1" i="1" dirty="0" smtClean="0">
                <a:solidFill>
                  <a:schemeClr val="bg1"/>
                </a:solidFill>
              </a:rPr>
              <a:t>5. Contexte syndical</a:t>
            </a:r>
            <a:endParaRPr lang="fr-FR" b="1" i="1" dirty="0">
              <a:solidFill>
                <a:schemeClr val="bg1"/>
              </a:solidFill>
            </a:endParaRPr>
          </a:p>
        </p:txBody>
      </p:sp>
      <p:pic>
        <p:nvPicPr>
          <p:cNvPr id="12" name="Picture 2" descr="P:\Commun\-- Logos fae et syndicats --\FAE_nouveau-logos_sept2012\Logo_FAE_basse_resolution.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018379" y="5765019"/>
            <a:ext cx="739942" cy="761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522424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custDataLst>
              <p:tags r:id="rId1"/>
            </p:custDataLst>
          </p:nvPr>
        </p:nvSpPr>
        <p:spPr bwMode="auto">
          <a:xfrm>
            <a:off x="0" y="3357563"/>
            <a:ext cx="9144000" cy="769441"/>
          </a:xfrm>
          <a:prstGeom prst="rect">
            <a:avLst/>
          </a:prstGeom>
          <a:noFill/>
          <a:ln w="9525">
            <a:noFill/>
            <a:miter lim="800000"/>
            <a:headEnd/>
            <a:tailEnd/>
          </a:ln>
        </p:spPr>
        <p:txBody>
          <a:bodyPr>
            <a:spAutoFit/>
          </a:bodyPr>
          <a:lstStyle/>
          <a:p>
            <a:pPr algn="ctr">
              <a:spcBef>
                <a:spcPct val="50000"/>
              </a:spcBef>
            </a:pPr>
            <a:r>
              <a:rPr lang="fr-CA" sz="4400" b="1" dirty="0" smtClean="0"/>
              <a:t> 6. Conclusion…</a:t>
            </a:r>
            <a:endParaRPr lang="fr-FR" sz="4400" b="1" dirty="0"/>
          </a:p>
        </p:txBody>
      </p:sp>
      <p:sp>
        <p:nvSpPr>
          <p:cNvPr id="3075" name="Rectangle 6"/>
          <p:cNvSpPr>
            <a:spLocks noChangeArrowheads="1"/>
          </p:cNvSpPr>
          <p:nvPr>
            <p:custDataLst>
              <p:tags r:id="rId2"/>
            </p:custDataLst>
          </p:nvPr>
        </p:nvSpPr>
        <p:spPr bwMode="auto">
          <a:xfrm>
            <a:off x="5003800" y="1052513"/>
            <a:ext cx="3744913"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3076" name="Rectangle 7"/>
          <p:cNvSpPr>
            <a:spLocks noChangeArrowheads="1"/>
          </p:cNvSpPr>
          <p:nvPr>
            <p:custDataLst>
              <p:tags r:id="rId3"/>
            </p:custDataLst>
          </p:nvPr>
        </p:nvSpPr>
        <p:spPr bwMode="auto">
          <a:xfrm>
            <a:off x="8388350" y="14128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3077" name="Rectangle 8"/>
          <p:cNvSpPr>
            <a:spLocks noChangeArrowheads="1"/>
          </p:cNvSpPr>
          <p:nvPr>
            <p:custDataLst>
              <p:tags r:id="rId4"/>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3078" name="Rectangle 9"/>
          <p:cNvSpPr>
            <a:spLocks noChangeArrowheads="1"/>
          </p:cNvSpPr>
          <p:nvPr>
            <p:custDataLst>
              <p:tags r:id="rId5"/>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8" name="Text Box 4"/>
          <p:cNvSpPr txBox="1">
            <a:spLocks noChangeArrowheads="1"/>
          </p:cNvSpPr>
          <p:nvPr>
            <p:custDataLst>
              <p:tags r:id="rId6"/>
            </p:custDataLst>
          </p:nvPr>
        </p:nvSpPr>
        <p:spPr bwMode="auto">
          <a:xfrm>
            <a:off x="0" y="4005064"/>
            <a:ext cx="9144000" cy="646331"/>
          </a:xfrm>
          <a:prstGeom prst="rect">
            <a:avLst/>
          </a:prstGeom>
          <a:noFill/>
          <a:ln w="9525">
            <a:noFill/>
            <a:miter lim="800000"/>
            <a:headEnd/>
            <a:tailEnd/>
          </a:ln>
        </p:spPr>
        <p:txBody>
          <a:bodyPr>
            <a:spAutoFit/>
          </a:bodyPr>
          <a:lstStyle/>
          <a:p>
            <a:pPr algn="ctr">
              <a:spcBef>
                <a:spcPct val="50000"/>
              </a:spcBef>
            </a:pPr>
            <a:r>
              <a:rPr lang="fr-CA" sz="3600" dirty="0"/>
              <a:t>o</a:t>
            </a:r>
            <a:r>
              <a:rPr lang="fr-CA" sz="3600" dirty="0" smtClean="0"/>
              <a:t>u commencement?</a:t>
            </a:r>
            <a:endParaRPr lang="fr-FR" sz="3600" dirty="0"/>
          </a:p>
        </p:txBody>
      </p:sp>
      <p:pic>
        <p:nvPicPr>
          <p:cNvPr id="9" name="Picture 2" descr="P:\Commun\-- Logos fae et syndicats --\FAE_nouveau-logos_sept2012\Logo_FAE_basse_resolution.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760215" y="5307859"/>
            <a:ext cx="1080119" cy="11111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798352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custDataLst>
              <p:tags r:id="rId1"/>
            </p:custDataLst>
          </p:nvPr>
        </p:nvSpPr>
        <p:spPr bwMode="auto">
          <a:xfrm>
            <a:off x="684213" y="1484784"/>
            <a:ext cx="7777162" cy="1200329"/>
          </a:xfrm>
          <a:prstGeom prst="rect">
            <a:avLst/>
          </a:prstGeom>
          <a:noFill/>
          <a:ln w="9525">
            <a:noFill/>
            <a:miter lim="800000"/>
            <a:headEnd/>
            <a:tailEnd/>
          </a:ln>
        </p:spPr>
        <p:txBody>
          <a:bodyPr>
            <a:spAutoFit/>
          </a:bodyPr>
          <a:lstStyle/>
          <a:p>
            <a:pPr algn="just"/>
            <a:r>
              <a:rPr lang="fr-CA" sz="2400" b="1" dirty="0" smtClean="0">
                <a:solidFill>
                  <a:srgbClr val="CC0000"/>
                </a:solidFill>
              </a:rPr>
              <a:t>6.1 Des moments importants</a:t>
            </a:r>
          </a:p>
          <a:p>
            <a:pPr algn="just"/>
            <a:r>
              <a:rPr lang="fr-CA" sz="2400" dirty="0" smtClean="0"/>
              <a:t>Les prochains mois seront cruciaux pour la FAE et ses syndicats affiliés, mais surtout pour leurs membres :</a:t>
            </a:r>
            <a:endParaRPr lang="fr-CA" sz="2400" dirty="0"/>
          </a:p>
        </p:txBody>
      </p:sp>
      <p:sp>
        <p:nvSpPr>
          <p:cNvPr id="6147" name="Rectangle 3"/>
          <p:cNvSpPr>
            <a:spLocks noChangeArrowheads="1"/>
          </p:cNvSpPr>
          <p:nvPr>
            <p:custDataLst>
              <p:tags r:id="rId2"/>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48" name="Rectangle 4"/>
          <p:cNvSpPr>
            <a:spLocks noChangeArrowheads="1"/>
          </p:cNvSpPr>
          <p:nvPr>
            <p:custDataLst>
              <p:tags r:id="rId3"/>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0" name="Rectangle 6"/>
          <p:cNvSpPr>
            <a:spLocks noChangeArrowheads="1"/>
          </p:cNvSpPr>
          <p:nvPr>
            <p:custDataLst>
              <p:tags r:id="rId4"/>
            </p:custDataLst>
          </p:nvPr>
        </p:nvSpPr>
        <p:spPr bwMode="auto">
          <a:xfrm>
            <a:off x="5003800" y="549275"/>
            <a:ext cx="3744913"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1" name="Rectangle 7"/>
          <p:cNvSpPr>
            <a:spLocks noChangeArrowheads="1"/>
          </p:cNvSpPr>
          <p:nvPr>
            <p:custDataLst>
              <p:tags r:id="rId5"/>
            </p:custDataLst>
          </p:nvPr>
        </p:nvSpPr>
        <p:spPr bwMode="auto">
          <a:xfrm>
            <a:off x="8388350" y="90963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3" name="Rectangle 9"/>
          <p:cNvSpPr>
            <a:spLocks noChangeArrowheads="1"/>
          </p:cNvSpPr>
          <p:nvPr>
            <p:custDataLst>
              <p:tags r:id="rId6"/>
            </p:custDataLst>
          </p:nvPr>
        </p:nvSpPr>
        <p:spPr bwMode="auto">
          <a:xfrm>
            <a:off x="395288" y="5492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4" name="Rectangle 11"/>
          <p:cNvSpPr>
            <a:spLocks noChangeArrowheads="1"/>
          </p:cNvSpPr>
          <p:nvPr>
            <p:custDataLst>
              <p:tags r:id="rId7"/>
            </p:custDataLst>
          </p:nvPr>
        </p:nvSpPr>
        <p:spPr bwMode="auto">
          <a:xfrm>
            <a:off x="664794" y="2816441"/>
            <a:ext cx="7503169" cy="3416320"/>
          </a:xfrm>
          <a:prstGeom prst="rect">
            <a:avLst/>
          </a:prstGeom>
          <a:noFill/>
          <a:ln w="9525">
            <a:noFill/>
            <a:miter lim="800000"/>
            <a:headEnd/>
            <a:tailEnd/>
          </a:ln>
        </p:spPr>
        <p:txBody>
          <a:bodyPr wrap="square">
            <a:spAutoFit/>
          </a:bodyPr>
          <a:lstStyle/>
          <a:p>
            <a:pPr marL="723900" lvl="1" indent="-368300" algn="just">
              <a:buFont typeface="Wingdings" pitchFamily="2" charset="2"/>
              <a:buChar char="ð"/>
            </a:pPr>
            <a:r>
              <a:rPr lang="fr-CA" sz="2400" dirty="0" smtClean="0"/>
              <a:t>La </a:t>
            </a:r>
            <a:r>
              <a:rPr lang="fr-CA" sz="2400" b="1" dirty="0" smtClean="0">
                <a:solidFill>
                  <a:srgbClr val="CC0000"/>
                </a:solidFill>
              </a:rPr>
              <a:t>négociation nationale </a:t>
            </a:r>
            <a:r>
              <a:rPr lang="fr-CA" sz="2400" dirty="0" smtClean="0"/>
              <a:t>entre dans sa phase active avec le dépôt des offres patronales</a:t>
            </a:r>
          </a:p>
          <a:p>
            <a:pPr marL="723900" lvl="1" indent="-368300" algn="just">
              <a:buFont typeface="Wingdings" pitchFamily="2" charset="2"/>
              <a:buChar char="ð"/>
            </a:pPr>
            <a:r>
              <a:rPr lang="fr-CA" sz="2400" dirty="0" smtClean="0"/>
              <a:t>Une </a:t>
            </a:r>
            <a:r>
              <a:rPr lang="fr-CA" sz="2400" b="1" dirty="0" smtClean="0">
                <a:solidFill>
                  <a:srgbClr val="CC0000"/>
                </a:solidFill>
              </a:rPr>
              <a:t>vaste réforme</a:t>
            </a:r>
            <a:r>
              <a:rPr lang="fr-CA" sz="2400" dirty="0" smtClean="0"/>
              <a:t>, attendue en février, va bouleverser durablement le système scolaire</a:t>
            </a:r>
          </a:p>
          <a:p>
            <a:pPr marL="723900" lvl="1" indent="-368300" algn="just">
              <a:buFont typeface="Wingdings" pitchFamily="2" charset="2"/>
              <a:buChar char="ð"/>
            </a:pPr>
            <a:r>
              <a:rPr lang="fr-CA" sz="2400" dirty="0" smtClean="0"/>
              <a:t>Le </a:t>
            </a:r>
            <a:r>
              <a:rPr lang="fr-CA" sz="2400" b="1" dirty="0" smtClean="0">
                <a:solidFill>
                  <a:srgbClr val="CC0000"/>
                </a:solidFill>
              </a:rPr>
              <a:t>prochain budget </a:t>
            </a:r>
            <a:r>
              <a:rPr lang="fr-CA" sz="2400" dirty="0" smtClean="0"/>
              <a:t>(mars) sera l’occasion pour le gouvernement de mener de nouvelles offensives contre le système d’éducation, les travailleuses et travailleurs de l’État et la classe moyenne</a:t>
            </a:r>
          </a:p>
        </p:txBody>
      </p:sp>
      <p:sp>
        <p:nvSpPr>
          <p:cNvPr id="14" name="Text Box 2"/>
          <p:cNvSpPr txBox="1">
            <a:spLocks noChangeArrowheads="1"/>
          </p:cNvSpPr>
          <p:nvPr>
            <p:custDataLst>
              <p:tags r:id="rId8"/>
            </p:custDataLst>
          </p:nvPr>
        </p:nvSpPr>
        <p:spPr bwMode="auto">
          <a:xfrm>
            <a:off x="755650" y="549275"/>
            <a:ext cx="4244975" cy="369888"/>
          </a:xfrm>
          <a:prstGeom prst="rect">
            <a:avLst/>
          </a:prstGeom>
          <a:noFill/>
          <a:ln w="9525">
            <a:noFill/>
            <a:miter lim="800000"/>
            <a:headEnd/>
            <a:tailEnd/>
          </a:ln>
        </p:spPr>
        <p:txBody>
          <a:bodyPr>
            <a:spAutoFit/>
          </a:bodyPr>
          <a:lstStyle/>
          <a:p>
            <a:pPr>
              <a:spcBef>
                <a:spcPct val="50000"/>
              </a:spcBef>
            </a:pPr>
            <a:r>
              <a:rPr lang="fr-CA" b="1" i="1" dirty="0" smtClean="0">
                <a:solidFill>
                  <a:srgbClr val="CC0000"/>
                </a:solidFill>
              </a:rPr>
              <a:t>Le point sur la conjoncture 2015</a:t>
            </a:r>
            <a:endParaRPr lang="fr-CA" b="1" i="1" dirty="0">
              <a:solidFill>
                <a:srgbClr val="CC0000"/>
              </a:solidFill>
            </a:endParaRPr>
          </a:p>
        </p:txBody>
      </p:sp>
      <p:sp>
        <p:nvSpPr>
          <p:cNvPr id="15" name="Rectangle 8"/>
          <p:cNvSpPr>
            <a:spLocks noChangeArrowheads="1"/>
          </p:cNvSpPr>
          <p:nvPr>
            <p:custDataLst>
              <p:tags r:id="rId9"/>
            </p:custDataLst>
          </p:nvPr>
        </p:nvSpPr>
        <p:spPr bwMode="auto">
          <a:xfrm>
            <a:off x="7130248" y="553443"/>
            <a:ext cx="1697901" cy="369332"/>
          </a:xfrm>
          <a:prstGeom prst="rect">
            <a:avLst/>
          </a:prstGeom>
          <a:noFill/>
          <a:ln w="9525">
            <a:noFill/>
            <a:miter lim="800000"/>
            <a:headEnd/>
            <a:tailEnd/>
          </a:ln>
        </p:spPr>
        <p:txBody>
          <a:bodyPr wrap="none">
            <a:spAutoFit/>
          </a:bodyPr>
          <a:lstStyle/>
          <a:p>
            <a:pPr>
              <a:spcBef>
                <a:spcPct val="50000"/>
              </a:spcBef>
            </a:pPr>
            <a:r>
              <a:rPr lang="fr-CA" b="1" i="1" dirty="0" smtClean="0">
                <a:solidFill>
                  <a:schemeClr val="bg1"/>
                </a:solidFill>
              </a:rPr>
              <a:t>6. Conclusion</a:t>
            </a:r>
            <a:endParaRPr lang="fr-FR" b="1" i="1" dirty="0">
              <a:solidFill>
                <a:schemeClr val="bg1"/>
              </a:solidFill>
            </a:endParaRPr>
          </a:p>
        </p:txBody>
      </p:sp>
      <p:pic>
        <p:nvPicPr>
          <p:cNvPr id="12" name="Picture 2" descr="P:\Commun\-- Logos fae et syndicats --\FAE_nouveau-logos_sept2012\Logo_FAE_basse_resolution.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018379" y="5765019"/>
            <a:ext cx="739942" cy="761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375644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custDataLst>
              <p:tags r:id="rId1"/>
            </p:custDataLst>
          </p:nvPr>
        </p:nvSpPr>
        <p:spPr bwMode="auto">
          <a:xfrm>
            <a:off x="684213" y="1484784"/>
            <a:ext cx="7777162" cy="830997"/>
          </a:xfrm>
          <a:prstGeom prst="rect">
            <a:avLst/>
          </a:prstGeom>
          <a:noFill/>
          <a:ln w="9525">
            <a:noFill/>
            <a:miter lim="800000"/>
            <a:headEnd/>
            <a:tailEnd/>
          </a:ln>
        </p:spPr>
        <p:txBody>
          <a:bodyPr>
            <a:spAutoFit/>
          </a:bodyPr>
          <a:lstStyle/>
          <a:p>
            <a:pPr algn="just"/>
            <a:r>
              <a:rPr lang="fr-CA" sz="2400" b="1" dirty="0" smtClean="0">
                <a:solidFill>
                  <a:srgbClr val="CC0000"/>
                </a:solidFill>
              </a:rPr>
              <a:t>6.2 De l’analyse à l’action</a:t>
            </a:r>
          </a:p>
          <a:p>
            <a:pPr algn="just"/>
            <a:r>
              <a:rPr lang="fr-CA" sz="2400" dirty="0" smtClean="0"/>
              <a:t>L’année 2015 s’annonce exigeante :</a:t>
            </a:r>
            <a:endParaRPr lang="fr-CA" sz="2400" dirty="0"/>
          </a:p>
        </p:txBody>
      </p:sp>
      <p:sp>
        <p:nvSpPr>
          <p:cNvPr id="6147" name="Rectangle 3"/>
          <p:cNvSpPr>
            <a:spLocks noChangeArrowheads="1"/>
          </p:cNvSpPr>
          <p:nvPr>
            <p:custDataLst>
              <p:tags r:id="rId2"/>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48" name="Rectangle 4"/>
          <p:cNvSpPr>
            <a:spLocks noChangeArrowheads="1"/>
          </p:cNvSpPr>
          <p:nvPr>
            <p:custDataLst>
              <p:tags r:id="rId3"/>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0" name="Rectangle 6"/>
          <p:cNvSpPr>
            <a:spLocks noChangeArrowheads="1"/>
          </p:cNvSpPr>
          <p:nvPr>
            <p:custDataLst>
              <p:tags r:id="rId4"/>
            </p:custDataLst>
          </p:nvPr>
        </p:nvSpPr>
        <p:spPr bwMode="auto">
          <a:xfrm>
            <a:off x="5003800" y="549275"/>
            <a:ext cx="3744913"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1" name="Rectangle 7"/>
          <p:cNvSpPr>
            <a:spLocks noChangeArrowheads="1"/>
          </p:cNvSpPr>
          <p:nvPr>
            <p:custDataLst>
              <p:tags r:id="rId5"/>
            </p:custDataLst>
          </p:nvPr>
        </p:nvSpPr>
        <p:spPr bwMode="auto">
          <a:xfrm>
            <a:off x="8388350" y="90963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3" name="Rectangle 9"/>
          <p:cNvSpPr>
            <a:spLocks noChangeArrowheads="1"/>
          </p:cNvSpPr>
          <p:nvPr>
            <p:custDataLst>
              <p:tags r:id="rId6"/>
            </p:custDataLst>
          </p:nvPr>
        </p:nvSpPr>
        <p:spPr bwMode="auto">
          <a:xfrm>
            <a:off x="395288" y="5492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4" name="Rectangle 11"/>
          <p:cNvSpPr>
            <a:spLocks noChangeArrowheads="1"/>
          </p:cNvSpPr>
          <p:nvPr>
            <p:custDataLst>
              <p:tags r:id="rId7"/>
            </p:custDataLst>
          </p:nvPr>
        </p:nvSpPr>
        <p:spPr bwMode="auto">
          <a:xfrm>
            <a:off x="662669" y="2492896"/>
            <a:ext cx="8082330" cy="2308324"/>
          </a:xfrm>
          <a:prstGeom prst="rect">
            <a:avLst/>
          </a:prstGeom>
          <a:noFill/>
          <a:ln w="9525">
            <a:noFill/>
            <a:miter lim="800000"/>
            <a:headEnd/>
            <a:tailEnd/>
          </a:ln>
        </p:spPr>
        <p:txBody>
          <a:bodyPr wrap="square">
            <a:spAutoFit/>
          </a:bodyPr>
          <a:lstStyle/>
          <a:p>
            <a:pPr marL="723900" lvl="1" indent="-368300" algn="just">
              <a:buFont typeface="Wingdings" pitchFamily="2" charset="2"/>
              <a:buChar char="ð"/>
            </a:pPr>
            <a:r>
              <a:rPr lang="fr-CA" sz="2400" dirty="0" smtClean="0"/>
              <a:t>Autonomie professionnelle dans un contexte de réorganisation des structures scolaires</a:t>
            </a:r>
          </a:p>
          <a:p>
            <a:pPr marL="723900" lvl="1" indent="-368300" algn="just">
              <a:buFont typeface="Wingdings" pitchFamily="2" charset="2"/>
              <a:buChar char="ð"/>
            </a:pPr>
            <a:r>
              <a:rPr lang="fr-CA" sz="2400" dirty="0" smtClean="0"/>
              <a:t>Choix stratégiques de négociation dans un contexte d’austérité budgétaire</a:t>
            </a:r>
          </a:p>
          <a:p>
            <a:pPr marL="723900" lvl="1" indent="-368300" algn="just">
              <a:buFont typeface="Wingdings" pitchFamily="2" charset="2"/>
              <a:buChar char="ð"/>
            </a:pPr>
            <a:r>
              <a:rPr lang="fr-CA" sz="2400" dirty="0" smtClean="0"/>
              <a:t>Consultations sociopolitiques dans un contexte de déconstruction du discours dominant</a:t>
            </a:r>
          </a:p>
        </p:txBody>
      </p:sp>
      <p:sp>
        <p:nvSpPr>
          <p:cNvPr id="14" name="Text Box 2"/>
          <p:cNvSpPr txBox="1">
            <a:spLocks noChangeArrowheads="1"/>
          </p:cNvSpPr>
          <p:nvPr>
            <p:custDataLst>
              <p:tags r:id="rId8"/>
            </p:custDataLst>
          </p:nvPr>
        </p:nvSpPr>
        <p:spPr bwMode="auto">
          <a:xfrm>
            <a:off x="755650" y="549275"/>
            <a:ext cx="4244975" cy="369888"/>
          </a:xfrm>
          <a:prstGeom prst="rect">
            <a:avLst/>
          </a:prstGeom>
          <a:noFill/>
          <a:ln w="9525">
            <a:noFill/>
            <a:miter lim="800000"/>
            <a:headEnd/>
            <a:tailEnd/>
          </a:ln>
        </p:spPr>
        <p:txBody>
          <a:bodyPr>
            <a:spAutoFit/>
          </a:bodyPr>
          <a:lstStyle/>
          <a:p>
            <a:pPr>
              <a:spcBef>
                <a:spcPct val="50000"/>
              </a:spcBef>
            </a:pPr>
            <a:r>
              <a:rPr lang="fr-CA" b="1" i="1" dirty="0" smtClean="0">
                <a:solidFill>
                  <a:srgbClr val="CC0000"/>
                </a:solidFill>
              </a:rPr>
              <a:t>Le point sur la conjoncture 2015</a:t>
            </a:r>
            <a:endParaRPr lang="fr-CA" b="1" i="1" dirty="0">
              <a:solidFill>
                <a:srgbClr val="CC0000"/>
              </a:solidFill>
            </a:endParaRPr>
          </a:p>
        </p:txBody>
      </p:sp>
      <p:sp>
        <p:nvSpPr>
          <p:cNvPr id="15" name="Rectangle 8"/>
          <p:cNvSpPr>
            <a:spLocks noChangeArrowheads="1"/>
          </p:cNvSpPr>
          <p:nvPr>
            <p:custDataLst>
              <p:tags r:id="rId9"/>
            </p:custDataLst>
          </p:nvPr>
        </p:nvSpPr>
        <p:spPr bwMode="auto">
          <a:xfrm>
            <a:off x="7130248" y="553443"/>
            <a:ext cx="1697901" cy="369332"/>
          </a:xfrm>
          <a:prstGeom prst="rect">
            <a:avLst/>
          </a:prstGeom>
          <a:noFill/>
          <a:ln w="9525">
            <a:noFill/>
            <a:miter lim="800000"/>
            <a:headEnd/>
            <a:tailEnd/>
          </a:ln>
        </p:spPr>
        <p:txBody>
          <a:bodyPr wrap="none">
            <a:spAutoFit/>
          </a:bodyPr>
          <a:lstStyle/>
          <a:p>
            <a:pPr>
              <a:spcBef>
                <a:spcPct val="50000"/>
              </a:spcBef>
            </a:pPr>
            <a:r>
              <a:rPr lang="fr-CA" b="1" i="1" dirty="0" smtClean="0">
                <a:solidFill>
                  <a:schemeClr val="bg1"/>
                </a:solidFill>
              </a:rPr>
              <a:t>6. Conclusion</a:t>
            </a:r>
            <a:endParaRPr lang="fr-FR" b="1" i="1" dirty="0">
              <a:solidFill>
                <a:schemeClr val="bg1"/>
              </a:solidFill>
            </a:endParaRPr>
          </a:p>
        </p:txBody>
      </p:sp>
      <p:sp>
        <p:nvSpPr>
          <p:cNvPr id="16" name="Rectangle 2"/>
          <p:cNvSpPr>
            <a:spLocks noChangeArrowheads="1"/>
          </p:cNvSpPr>
          <p:nvPr>
            <p:custDataLst>
              <p:tags r:id="rId10"/>
            </p:custDataLst>
          </p:nvPr>
        </p:nvSpPr>
        <p:spPr bwMode="auto">
          <a:xfrm>
            <a:off x="754063" y="4944642"/>
            <a:ext cx="7223548" cy="1200329"/>
          </a:xfrm>
          <a:prstGeom prst="rect">
            <a:avLst/>
          </a:prstGeom>
          <a:noFill/>
          <a:ln w="9525">
            <a:noFill/>
            <a:miter lim="800000"/>
            <a:headEnd/>
            <a:tailEnd/>
          </a:ln>
        </p:spPr>
        <p:txBody>
          <a:bodyPr wrap="square">
            <a:spAutoFit/>
          </a:bodyPr>
          <a:lstStyle/>
          <a:p>
            <a:pPr algn="just"/>
            <a:r>
              <a:rPr lang="fr-CA" sz="2400" dirty="0" smtClean="0"/>
              <a:t>Ces enjeux et défis seront autant d’opportunités à saisir pour consolider nos actions et poursuivre notre développement.</a:t>
            </a:r>
            <a:endParaRPr lang="fr-CA" sz="2400" dirty="0"/>
          </a:p>
        </p:txBody>
      </p:sp>
      <p:pic>
        <p:nvPicPr>
          <p:cNvPr id="17" name="Picture 2" descr="P:\Commun\-- Logos fae et syndicats --\FAE_nouveau-logos_sept2012\Logo_FAE_basse_resolution.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8018379" y="5765019"/>
            <a:ext cx="739942" cy="761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3586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custDataLst>
              <p:tags r:id="rId1"/>
            </p:custDataLst>
          </p:nvPr>
        </p:nvSpPr>
        <p:spPr bwMode="auto">
          <a:xfrm>
            <a:off x="0" y="3357563"/>
            <a:ext cx="9144000" cy="762000"/>
          </a:xfrm>
          <a:prstGeom prst="rect">
            <a:avLst/>
          </a:prstGeom>
          <a:noFill/>
          <a:ln w="9525">
            <a:noFill/>
            <a:miter lim="800000"/>
            <a:headEnd/>
            <a:tailEnd/>
          </a:ln>
        </p:spPr>
        <p:txBody>
          <a:bodyPr>
            <a:spAutoFit/>
          </a:bodyPr>
          <a:lstStyle/>
          <a:p>
            <a:pPr algn="ctr">
              <a:spcBef>
                <a:spcPct val="50000"/>
              </a:spcBef>
            </a:pPr>
            <a:r>
              <a:rPr lang="fr-CA" sz="4400" b="1" dirty="0" smtClean="0"/>
              <a:t> 1. Mesurer l’adversaire</a:t>
            </a:r>
            <a:endParaRPr lang="fr-FR" sz="4400" b="1" dirty="0"/>
          </a:p>
        </p:txBody>
      </p:sp>
      <p:sp>
        <p:nvSpPr>
          <p:cNvPr id="3075" name="Rectangle 6"/>
          <p:cNvSpPr>
            <a:spLocks noChangeArrowheads="1"/>
          </p:cNvSpPr>
          <p:nvPr>
            <p:custDataLst>
              <p:tags r:id="rId2"/>
            </p:custDataLst>
          </p:nvPr>
        </p:nvSpPr>
        <p:spPr bwMode="auto">
          <a:xfrm>
            <a:off x="5003800" y="1052513"/>
            <a:ext cx="3744913"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3076" name="Rectangle 7"/>
          <p:cNvSpPr>
            <a:spLocks noChangeArrowheads="1"/>
          </p:cNvSpPr>
          <p:nvPr>
            <p:custDataLst>
              <p:tags r:id="rId3"/>
            </p:custDataLst>
          </p:nvPr>
        </p:nvSpPr>
        <p:spPr bwMode="auto">
          <a:xfrm>
            <a:off x="8388350" y="14128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3077" name="Rectangle 8"/>
          <p:cNvSpPr>
            <a:spLocks noChangeArrowheads="1"/>
          </p:cNvSpPr>
          <p:nvPr>
            <p:custDataLst>
              <p:tags r:id="rId4"/>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3078" name="Rectangle 9"/>
          <p:cNvSpPr>
            <a:spLocks noChangeArrowheads="1"/>
          </p:cNvSpPr>
          <p:nvPr>
            <p:custDataLst>
              <p:tags r:id="rId5"/>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8" name="Text Box 4"/>
          <p:cNvSpPr txBox="1">
            <a:spLocks noChangeArrowheads="1"/>
          </p:cNvSpPr>
          <p:nvPr>
            <p:custDataLst>
              <p:tags r:id="rId6"/>
            </p:custDataLst>
          </p:nvPr>
        </p:nvSpPr>
        <p:spPr bwMode="auto">
          <a:xfrm>
            <a:off x="0" y="4005064"/>
            <a:ext cx="9144000" cy="646331"/>
          </a:xfrm>
          <a:prstGeom prst="rect">
            <a:avLst/>
          </a:prstGeom>
          <a:noFill/>
          <a:ln w="9525">
            <a:noFill/>
            <a:miter lim="800000"/>
            <a:headEnd/>
            <a:tailEnd/>
          </a:ln>
        </p:spPr>
        <p:txBody>
          <a:bodyPr>
            <a:spAutoFit/>
          </a:bodyPr>
          <a:lstStyle/>
          <a:p>
            <a:pPr algn="ctr">
              <a:spcBef>
                <a:spcPct val="50000"/>
              </a:spcBef>
            </a:pPr>
            <a:r>
              <a:rPr lang="fr-CA" sz="3600" dirty="0" smtClean="0"/>
              <a:t>Contexte politique</a:t>
            </a:r>
            <a:endParaRPr lang="fr-FR" sz="3600" dirty="0"/>
          </a:p>
        </p:txBody>
      </p:sp>
      <p:pic>
        <p:nvPicPr>
          <p:cNvPr id="9" name="Picture 2" descr="P:\Commun\-- Logos fae et syndicats --\FAE_nouveau-logos_sept2012\Logo_FAE_basse_resolution.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760215" y="5307859"/>
            <a:ext cx="1080119" cy="111114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2"/>
          <p:cNvSpPr txBox="1">
            <a:spLocks noChangeArrowheads="1"/>
          </p:cNvSpPr>
          <p:nvPr>
            <p:custDataLst>
              <p:tags r:id="rId1"/>
            </p:custDataLst>
          </p:nvPr>
        </p:nvSpPr>
        <p:spPr bwMode="auto">
          <a:xfrm>
            <a:off x="0" y="3357563"/>
            <a:ext cx="9144000" cy="762000"/>
          </a:xfrm>
          <a:prstGeom prst="rect">
            <a:avLst/>
          </a:prstGeom>
          <a:noFill/>
          <a:ln w="9525">
            <a:noFill/>
            <a:miter lim="800000"/>
            <a:headEnd/>
            <a:tailEnd/>
          </a:ln>
        </p:spPr>
        <p:txBody>
          <a:bodyPr>
            <a:spAutoFit/>
          </a:bodyPr>
          <a:lstStyle/>
          <a:p>
            <a:pPr algn="ctr">
              <a:spcBef>
                <a:spcPct val="50000"/>
              </a:spcBef>
            </a:pPr>
            <a:r>
              <a:rPr lang="fr-CA" sz="4400" b="1"/>
              <a:t>Fin…</a:t>
            </a:r>
            <a:endParaRPr lang="fr-FR" sz="4400" b="1"/>
          </a:p>
        </p:txBody>
      </p:sp>
      <p:sp>
        <p:nvSpPr>
          <p:cNvPr id="40963" name="Rectangle 3"/>
          <p:cNvSpPr>
            <a:spLocks noChangeArrowheads="1"/>
          </p:cNvSpPr>
          <p:nvPr>
            <p:custDataLst>
              <p:tags r:id="rId2"/>
            </p:custDataLst>
          </p:nvPr>
        </p:nvSpPr>
        <p:spPr bwMode="auto">
          <a:xfrm>
            <a:off x="5003800" y="1052513"/>
            <a:ext cx="3744913"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40964" name="Rectangle 4"/>
          <p:cNvSpPr>
            <a:spLocks noChangeArrowheads="1"/>
          </p:cNvSpPr>
          <p:nvPr>
            <p:custDataLst>
              <p:tags r:id="rId3"/>
            </p:custDataLst>
          </p:nvPr>
        </p:nvSpPr>
        <p:spPr bwMode="auto">
          <a:xfrm>
            <a:off x="8388350" y="14128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40965" name="Rectangle 5"/>
          <p:cNvSpPr>
            <a:spLocks noChangeArrowheads="1"/>
          </p:cNvSpPr>
          <p:nvPr>
            <p:custDataLst>
              <p:tags r:id="rId4"/>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40966" name="Rectangle 6"/>
          <p:cNvSpPr>
            <a:spLocks noChangeArrowheads="1"/>
          </p:cNvSpPr>
          <p:nvPr>
            <p:custDataLst>
              <p:tags r:id="rId5"/>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pic>
        <p:nvPicPr>
          <p:cNvPr id="8" name="Picture 2" descr="P:\Commun\-- Logos fae et syndicats --\FAE_nouveau-logos_sept2012\Logo_FAE_basse_resolution.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760215" y="5307859"/>
            <a:ext cx="1080119" cy="111114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custDataLst>
              <p:tags r:id="rId1"/>
            </p:custDataLst>
          </p:nvPr>
        </p:nvSpPr>
        <p:spPr bwMode="auto">
          <a:xfrm>
            <a:off x="684213" y="1489711"/>
            <a:ext cx="7777162" cy="1569660"/>
          </a:xfrm>
          <a:prstGeom prst="rect">
            <a:avLst/>
          </a:prstGeom>
          <a:noFill/>
          <a:ln w="9525">
            <a:noFill/>
            <a:miter lim="800000"/>
            <a:headEnd/>
            <a:tailEnd/>
          </a:ln>
        </p:spPr>
        <p:txBody>
          <a:bodyPr>
            <a:spAutoFit/>
          </a:bodyPr>
          <a:lstStyle/>
          <a:p>
            <a:pPr algn="just"/>
            <a:r>
              <a:rPr lang="fr-CA" sz="2400" b="1" dirty="0" smtClean="0">
                <a:solidFill>
                  <a:srgbClr val="CC0000"/>
                </a:solidFill>
              </a:rPr>
              <a:t>1.1.1 Scène fédérale : la continuité conservatrice</a:t>
            </a:r>
          </a:p>
          <a:p>
            <a:pPr algn="just"/>
            <a:r>
              <a:rPr lang="fr-CA" sz="2400" dirty="0" smtClean="0"/>
              <a:t>Le </a:t>
            </a:r>
            <a:r>
              <a:rPr lang="fr-CA" sz="2400" b="1" dirty="0" smtClean="0">
                <a:solidFill>
                  <a:srgbClr val="CC0000"/>
                </a:solidFill>
              </a:rPr>
              <a:t>bilan</a:t>
            </a:r>
            <a:r>
              <a:rPr lang="fr-CA" sz="2400" dirty="0" smtClean="0"/>
              <a:t> du gouvernement conservateur s’alourdit depuis quelques années. Malgré son comportement préélectoral, on peut s’attendre à la continuité :</a:t>
            </a:r>
            <a:endParaRPr lang="fr-CA" sz="2400" dirty="0"/>
          </a:p>
        </p:txBody>
      </p:sp>
      <p:sp>
        <p:nvSpPr>
          <p:cNvPr id="6147" name="Rectangle 3"/>
          <p:cNvSpPr>
            <a:spLocks noChangeArrowheads="1"/>
          </p:cNvSpPr>
          <p:nvPr>
            <p:custDataLst>
              <p:tags r:id="rId2"/>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48" name="Rectangle 4"/>
          <p:cNvSpPr>
            <a:spLocks noChangeArrowheads="1"/>
          </p:cNvSpPr>
          <p:nvPr>
            <p:custDataLst>
              <p:tags r:id="rId3"/>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0" name="Rectangle 6"/>
          <p:cNvSpPr>
            <a:spLocks noChangeArrowheads="1"/>
          </p:cNvSpPr>
          <p:nvPr>
            <p:custDataLst>
              <p:tags r:id="rId4"/>
            </p:custDataLst>
          </p:nvPr>
        </p:nvSpPr>
        <p:spPr bwMode="auto">
          <a:xfrm>
            <a:off x="5003800" y="549275"/>
            <a:ext cx="3744913"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1" name="Rectangle 7"/>
          <p:cNvSpPr>
            <a:spLocks noChangeArrowheads="1"/>
          </p:cNvSpPr>
          <p:nvPr>
            <p:custDataLst>
              <p:tags r:id="rId5"/>
            </p:custDataLst>
          </p:nvPr>
        </p:nvSpPr>
        <p:spPr bwMode="auto">
          <a:xfrm>
            <a:off x="8388350" y="90963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2" name="Rectangle 8"/>
          <p:cNvSpPr>
            <a:spLocks noChangeArrowheads="1"/>
          </p:cNvSpPr>
          <p:nvPr>
            <p:custDataLst>
              <p:tags r:id="rId6"/>
            </p:custDataLst>
          </p:nvPr>
        </p:nvSpPr>
        <p:spPr bwMode="auto">
          <a:xfrm>
            <a:off x="6354649" y="548680"/>
            <a:ext cx="2454518" cy="369332"/>
          </a:xfrm>
          <a:prstGeom prst="rect">
            <a:avLst/>
          </a:prstGeom>
          <a:noFill/>
          <a:ln w="9525">
            <a:noFill/>
            <a:miter lim="800000"/>
            <a:headEnd/>
            <a:tailEnd/>
          </a:ln>
        </p:spPr>
        <p:txBody>
          <a:bodyPr wrap="none">
            <a:spAutoFit/>
          </a:bodyPr>
          <a:lstStyle/>
          <a:p>
            <a:pPr>
              <a:spcBef>
                <a:spcPct val="50000"/>
              </a:spcBef>
            </a:pPr>
            <a:r>
              <a:rPr lang="fr-CA" b="1" i="1" dirty="0" smtClean="0">
                <a:solidFill>
                  <a:schemeClr val="bg1"/>
                </a:solidFill>
              </a:rPr>
              <a:t>1. Contexte politique</a:t>
            </a:r>
            <a:endParaRPr lang="fr-FR" b="1" i="1" dirty="0">
              <a:solidFill>
                <a:schemeClr val="bg1"/>
              </a:solidFill>
            </a:endParaRPr>
          </a:p>
        </p:txBody>
      </p:sp>
      <p:sp>
        <p:nvSpPr>
          <p:cNvPr id="6153" name="Rectangle 9"/>
          <p:cNvSpPr>
            <a:spLocks noChangeArrowheads="1"/>
          </p:cNvSpPr>
          <p:nvPr>
            <p:custDataLst>
              <p:tags r:id="rId7"/>
            </p:custDataLst>
          </p:nvPr>
        </p:nvSpPr>
        <p:spPr bwMode="auto">
          <a:xfrm>
            <a:off x="395288" y="5492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4" name="Rectangle 11"/>
          <p:cNvSpPr>
            <a:spLocks noChangeArrowheads="1"/>
          </p:cNvSpPr>
          <p:nvPr>
            <p:custDataLst>
              <p:tags r:id="rId8"/>
            </p:custDataLst>
          </p:nvPr>
        </p:nvSpPr>
        <p:spPr bwMode="auto">
          <a:xfrm>
            <a:off x="683568" y="3059371"/>
            <a:ext cx="7777163" cy="3046988"/>
          </a:xfrm>
          <a:prstGeom prst="rect">
            <a:avLst/>
          </a:prstGeom>
          <a:noFill/>
          <a:ln w="9525">
            <a:noFill/>
            <a:miter lim="800000"/>
            <a:headEnd/>
            <a:tailEnd/>
          </a:ln>
        </p:spPr>
        <p:txBody>
          <a:bodyPr>
            <a:spAutoFit/>
          </a:bodyPr>
          <a:lstStyle/>
          <a:p>
            <a:pPr marL="723900" lvl="1" indent="-368300" algn="just">
              <a:buFont typeface="Wingdings" pitchFamily="2" charset="2"/>
              <a:buChar char="ð"/>
            </a:pPr>
            <a:r>
              <a:rPr lang="fr-CA" sz="2400" dirty="0" smtClean="0"/>
              <a:t>Politique d’</a:t>
            </a:r>
            <a:r>
              <a:rPr lang="fr-CA" sz="2400" b="1" dirty="0" smtClean="0">
                <a:solidFill>
                  <a:srgbClr val="CC0000"/>
                </a:solidFill>
              </a:rPr>
              <a:t>austérité</a:t>
            </a:r>
            <a:r>
              <a:rPr lang="fr-CA" sz="2400" dirty="0" smtClean="0"/>
              <a:t> budgétaire</a:t>
            </a:r>
          </a:p>
          <a:p>
            <a:pPr marL="723900" lvl="1" indent="-368300" algn="just">
              <a:buFont typeface="Wingdings" pitchFamily="2" charset="2"/>
              <a:buChar char="ð"/>
            </a:pPr>
            <a:r>
              <a:rPr lang="fr-CA" sz="2400" dirty="0" smtClean="0"/>
              <a:t>Saccage des </a:t>
            </a:r>
            <a:r>
              <a:rPr lang="fr-CA" sz="2400" b="1" dirty="0" smtClean="0">
                <a:solidFill>
                  <a:srgbClr val="CC0000"/>
                </a:solidFill>
              </a:rPr>
              <a:t>services publics et programmes sociaux</a:t>
            </a:r>
          </a:p>
          <a:p>
            <a:pPr marL="723900" lvl="1" indent="-368300" algn="just">
              <a:buFont typeface="Wingdings" pitchFamily="2" charset="2"/>
              <a:buChar char="ð"/>
            </a:pPr>
            <a:r>
              <a:rPr lang="fr-CA" sz="2400" dirty="0" smtClean="0"/>
              <a:t>Offensives contre les </a:t>
            </a:r>
            <a:r>
              <a:rPr lang="fr-CA" sz="2400" b="1" dirty="0" smtClean="0">
                <a:solidFill>
                  <a:srgbClr val="CC0000"/>
                </a:solidFill>
              </a:rPr>
              <a:t>syndicats</a:t>
            </a:r>
            <a:r>
              <a:rPr lang="fr-CA" sz="2400" dirty="0" smtClean="0"/>
              <a:t>, les </a:t>
            </a:r>
            <a:r>
              <a:rPr lang="fr-CA" sz="2400" b="1" dirty="0" smtClean="0">
                <a:solidFill>
                  <a:srgbClr val="CC0000"/>
                </a:solidFill>
              </a:rPr>
              <a:t>groupes sociaux </a:t>
            </a:r>
            <a:r>
              <a:rPr lang="fr-CA" sz="2400" dirty="0" smtClean="0"/>
              <a:t>(femmes, écologistes, etc.) et les </a:t>
            </a:r>
            <a:r>
              <a:rPr lang="fr-CA" sz="2400" b="1" dirty="0" smtClean="0">
                <a:solidFill>
                  <a:srgbClr val="CC0000"/>
                </a:solidFill>
              </a:rPr>
              <a:t>ONG</a:t>
            </a:r>
          </a:p>
          <a:p>
            <a:pPr marL="723900" lvl="1" indent="-368300" algn="just">
              <a:buFont typeface="Wingdings" pitchFamily="2" charset="2"/>
              <a:buChar char="ð"/>
            </a:pPr>
            <a:r>
              <a:rPr lang="fr-CA" sz="2400" dirty="0" smtClean="0"/>
              <a:t>Musellement idéologique (</a:t>
            </a:r>
            <a:r>
              <a:rPr lang="fr-CA" sz="2400" b="1" dirty="0" smtClean="0">
                <a:solidFill>
                  <a:srgbClr val="CC0000"/>
                </a:solidFill>
              </a:rPr>
              <a:t>scientifiques</a:t>
            </a:r>
            <a:r>
              <a:rPr lang="fr-CA" sz="2400" dirty="0" smtClean="0"/>
              <a:t>)</a:t>
            </a:r>
          </a:p>
          <a:p>
            <a:pPr marL="723900" lvl="1" indent="-368300" algn="just">
              <a:buFont typeface="Wingdings" pitchFamily="2" charset="2"/>
              <a:buChar char="ð"/>
            </a:pPr>
            <a:r>
              <a:rPr lang="fr-CA" sz="2400" dirty="0" smtClean="0"/>
              <a:t>Attitude </a:t>
            </a:r>
            <a:r>
              <a:rPr lang="fr-CA" sz="2400" b="1" dirty="0" err="1" smtClean="0">
                <a:solidFill>
                  <a:srgbClr val="CC0000"/>
                </a:solidFill>
              </a:rPr>
              <a:t>antienvironnementale</a:t>
            </a:r>
            <a:endParaRPr lang="fr-CA" sz="2400" b="1" dirty="0" smtClean="0">
              <a:solidFill>
                <a:srgbClr val="CC0000"/>
              </a:solidFill>
            </a:endParaRPr>
          </a:p>
          <a:p>
            <a:pPr marL="723900" lvl="1" indent="-368300" algn="just">
              <a:buFont typeface="Wingdings" pitchFamily="2" charset="2"/>
              <a:buChar char="ð"/>
            </a:pPr>
            <a:r>
              <a:rPr lang="fr-CA" sz="2400" dirty="0" smtClean="0"/>
              <a:t>Politiques de </a:t>
            </a:r>
            <a:r>
              <a:rPr lang="fr-CA" sz="2400" b="1" dirty="0" smtClean="0">
                <a:solidFill>
                  <a:srgbClr val="CC0000"/>
                </a:solidFill>
              </a:rPr>
              <a:t>sécurité</a:t>
            </a:r>
            <a:r>
              <a:rPr lang="fr-CA" sz="2400" dirty="0" smtClean="0"/>
              <a:t> et </a:t>
            </a:r>
            <a:r>
              <a:rPr lang="fr-CA" sz="2400" b="1" dirty="0" smtClean="0">
                <a:solidFill>
                  <a:srgbClr val="CC0000"/>
                </a:solidFill>
              </a:rPr>
              <a:t>attitude guerrière</a:t>
            </a:r>
          </a:p>
        </p:txBody>
      </p:sp>
      <p:sp>
        <p:nvSpPr>
          <p:cNvPr id="14" name="Text Box 2"/>
          <p:cNvSpPr txBox="1">
            <a:spLocks noChangeArrowheads="1"/>
          </p:cNvSpPr>
          <p:nvPr>
            <p:custDataLst>
              <p:tags r:id="rId9"/>
            </p:custDataLst>
          </p:nvPr>
        </p:nvSpPr>
        <p:spPr bwMode="auto">
          <a:xfrm>
            <a:off x="755650" y="549275"/>
            <a:ext cx="4244975" cy="369888"/>
          </a:xfrm>
          <a:prstGeom prst="rect">
            <a:avLst/>
          </a:prstGeom>
          <a:noFill/>
          <a:ln w="9525">
            <a:noFill/>
            <a:miter lim="800000"/>
            <a:headEnd/>
            <a:tailEnd/>
          </a:ln>
        </p:spPr>
        <p:txBody>
          <a:bodyPr>
            <a:spAutoFit/>
          </a:bodyPr>
          <a:lstStyle/>
          <a:p>
            <a:pPr>
              <a:spcBef>
                <a:spcPct val="50000"/>
              </a:spcBef>
            </a:pPr>
            <a:r>
              <a:rPr lang="fr-CA" b="1" i="1" dirty="0" smtClean="0">
                <a:solidFill>
                  <a:srgbClr val="CC0000"/>
                </a:solidFill>
              </a:rPr>
              <a:t>Le point sur la conjoncture 2015</a:t>
            </a:r>
            <a:endParaRPr lang="fr-CA" b="1" i="1" dirty="0">
              <a:solidFill>
                <a:srgbClr val="CC0000"/>
              </a:solidFill>
            </a:endParaRPr>
          </a:p>
        </p:txBody>
      </p:sp>
      <p:pic>
        <p:nvPicPr>
          <p:cNvPr id="12" name="Picture 2" descr="P:\Commun\-- Logos fae et syndicats --\FAE_nouveau-logos_sept2012\Logo_FAE_basse_resolution.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018379" y="5765019"/>
            <a:ext cx="739942" cy="761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54101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custDataLst>
              <p:tags r:id="rId1"/>
            </p:custDataLst>
          </p:nvPr>
        </p:nvSpPr>
        <p:spPr bwMode="auto">
          <a:xfrm>
            <a:off x="684213" y="1484784"/>
            <a:ext cx="7883524" cy="1938992"/>
          </a:xfrm>
          <a:prstGeom prst="rect">
            <a:avLst/>
          </a:prstGeom>
          <a:noFill/>
          <a:ln w="9525">
            <a:noFill/>
            <a:miter lim="800000"/>
            <a:headEnd/>
            <a:tailEnd/>
          </a:ln>
        </p:spPr>
        <p:txBody>
          <a:bodyPr wrap="square">
            <a:spAutoFit/>
          </a:bodyPr>
          <a:lstStyle/>
          <a:p>
            <a:pPr algn="just"/>
            <a:r>
              <a:rPr lang="fr-CA" sz="2400" b="1" dirty="0" smtClean="0">
                <a:solidFill>
                  <a:srgbClr val="CC0000"/>
                </a:solidFill>
              </a:rPr>
              <a:t>1.1.2 Scène fédérale : en attendant l’élection</a:t>
            </a:r>
          </a:p>
          <a:p>
            <a:pPr algn="just"/>
            <a:r>
              <a:rPr lang="fr-CA" sz="2400" dirty="0" smtClean="0"/>
              <a:t>Cependant, aucune certitude ne permet de croire que les conservateurs perdront le pouvoir en octobre 2015</a:t>
            </a:r>
            <a:r>
              <a:rPr lang="fr-CA" sz="2400" dirty="0"/>
              <a:t>. </a:t>
            </a:r>
            <a:r>
              <a:rPr lang="fr-CA" sz="2400" dirty="0" smtClean="0"/>
              <a:t>En effet, alors que le gouvernement multiplie </a:t>
            </a:r>
            <a:r>
              <a:rPr lang="fr-CA" sz="2400" dirty="0"/>
              <a:t>les </a:t>
            </a:r>
            <a:r>
              <a:rPr lang="fr-CA" sz="2400" b="1" dirty="0" smtClean="0">
                <a:solidFill>
                  <a:srgbClr val="CC0000"/>
                </a:solidFill>
              </a:rPr>
              <a:t>annonces</a:t>
            </a:r>
            <a:r>
              <a:rPr lang="fr-CA" sz="2400" dirty="0" smtClean="0"/>
              <a:t>, l’opposition se réorganise tant bien que mal :</a:t>
            </a:r>
            <a:endParaRPr lang="fr-CA" sz="2400" dirty="0"/>
          </a:p>
        </p:txBody>
      </p:sp>
      <p:sp>
        <p:nvSpPr>
          <p:cNvPr id="6147" name="Rectangle 3"/>
          <p:cNvSpPr>
            <a:spLocks noChangeArrowheads="1"/>
          </p:cNvSpPr>
          <p:nvPr>
            <p:custDataLst>
              <p:tags r:id="rId2"/>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48" name="Rectangle 4"/>
          <p:cNvSpPr>
            <a:spLocks noChangeArrowheads="1"/>
          </p:cNvSpPr>
          <p:nvPr>
            <p:custDataLst>
              <p:tags r:id="rId3"/>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0" name="Rectangle 6"/>
          <p:cNvSpPr>
            <a:spLocks noChangeArrowheads="1"/>
          </p:cNvSpPr>
          <p:nvPr>
            <p:custDataLst>
              <p:tags r:id="rId4"/>
            </p:custDataLst>
          </p:nvPr>
        </p:nvSpPr>
        <p:spPr bwMode="auto">
          <a:xfrm>
            <a:off x="5003800" y="549275"/>
            <a:ext cx="3744913"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1" name="Rectangle 7"/>
          <p:cNvSpPr>
            <a:spLocks noChangeArrowheads="1"/>
          </p:cNvSpPr>
          <p:nvPr>
            <p:custDataLst>
              <p:tags r:id="rId5"/>
            </p:custDataLst>
          </p:nvPr>
        </p:nvSpPr>
        <p:spPr bwMode="auto">
          <a:xfrm>
            <a:off x="8388350" y="90963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3" name="Rectangle 9"/>
          <p:cNvSpPr>
            <a:spLocks noChangeArrowheads="1"/>
          </p:cNvSpPr>
          <p:nvPr>
            <p:custDataLst>
              <p:tags r:id="rId6"/>
            </p:custDataLst>
          </p:nvPr>
        </p:nvSpPr>
        <p:spPr bwMode="auto">
          <a:xfrm>
            <a:off x="395288" y="5492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4" name="Rectangle 11"/>
          <p:cNvSpPr>
            <a:spLocks noChangeArrowheads="1"/>
          </p:cNvSpPr>
          <p:nvPr>
            <p:custDataLst>
              <p:tags r:id="rId7"/>
            </p:custDataLst>
          </p:nvPr>
        </p:nvSpPr>
        <p:spPr bwMode="auto">
          <a:xfrm>
            <a:off x="683568" y="3567767"/>
            <a:ext cx="7777163" cy="1200329"/>
          </a:xfrm>
          <a:prstGeom prst="rect">
            <a:avLst/>
          </a:prstGeom>
          <a:noFill/>
          <a:ln w="9525">
            <a:noFill/>
            <a:miter lim="800000"/>
            <a:headEnd/>
            <a:tailEnd/>
          </a:ln>
        </p:spPr>
        <p:txBody>
          <a:bodyPr>
            <a:spAutoFit/>
          </a:bodyPr>
          <a:lstStyle/>
          <a:p>
            <a:pPr marL="723900" lvl="1" indent="-368300" algn="just">
              <a:buFont typeface="Wingdings" pitchFamily="2" charset="2"/>
              <a:buChar char="ð"/>
            </a:pPr>
            <a:r>
              <a:rPr lang="fr-CA" sz="2400" dirty="0" smtClean="0"/>
              <a:t>NPD : ±</a:t>
            </a:r>
            <a:r>
              <a:rPr lang="fr-CA" sz="2400" dirty="0">
                <a:sym typeface="Wingdings"/>
              </a:rPr>
              <a:t> </a:t>
            </a:r>
            <a:r>
              <a:rPr lang="fr-CA" sz="2400" dirty="0">
                <a:sym typeface="Wingdings" pitchFamily="2" charset="2"/>
              </a:rPr>
              <a:t> </a:t>
            </a:r>
            <a:r>
              <a:rPr lang="fr-CA" sz="2400" dirty="0" smtClean="0"/>
              <a:t>%, mal structuré au Québec</a:t>
            </a:r>
          </a:p>
          <a:p>
            <a:pPr marL="723900" lvl="1" indent="-368300" algn="just">
              <a:buFont typeface="Wingdings" pitchFamily="2" charset="2"/>
              <a:buChar char="ð"/>
            </a:pPr>
            <a:r>
              <a:rPr lang="fr-CA" sz="2400" dirty="0" smtClean="0"/>
              <a:t>BQ : </a:t>
            </a:r>
            <a:r>
              <a:rPr lang="fr-CA" sz="2400" dirty="0" smtClean="0">
                <a:sym typeface="Wingdings"/>
              </a:rPr>
              <a:t></a:t>
            </a:r>
            <a:r>
              <a:rPr lang="fr-CA" sz="2400" dirty="0" smtClean="0">
                <a:sym typeface="Wingdings" pitchFamily="2" charset="2"/>
              </a:rPr>
              <a:t> </a:t>
            </a:r>
            <a:r>
              <a:rPr lang="fr-CA" sz="2400" dirty="0" smtClean="0"/>
              <a:t>%, réorganisation interne et stratégique</a:t>
            </a:r>
          </a:p>
          <a:p>
            <a:pPr marL="723900" lvl="1" indent="-368300" algn="just">
              <a:buFont typeface="Wingdings" pitchFamily="2" charset="2"/>
              <a:buChar char="ð"/>
            </a:pPr>
            <a:r>
              <a:rPr lang="fr-CA" sz="2400" dirty="0" smtClean="0"/>
              <a:t>PLC : ± fin effet Trudeau, réorganisation en cours</a:t>
            </a:r>
          </a:p>
        </p:txBody>
      </p:sp>
      <p:sp>
        <p:nvSpPr>
          <p:cNvPr id="13" name="Rectangle 2"/>
          <p:cNvSpPr>
            <a:spLocks noChangeArrowheads="1"/>
          </p:cNvSpPr>
          <p:nvPr>
            <p:custDataLst>
              <p:tags r:id="rId8"/>
            </p:custDataLst>
          </p:nvPr>
        </p:nvSpPr>
        <p:spPr bwMode="auto">
          <a:xfrm>
            <a:off x="683568" y="4797152"/>
            <a:ext cx="7777162" cy="461665"/>
          </a:xfrm>
          <a:prstGeom prst="rect">
            <a:avLst/>
          </a:prstGeom>
          <a:noFill/>
          <a:ln w="9525">
            <a:noFill/>
            <a:miter lim="800000"/>
            <a:headEnd/>
            <a:tailEnd/>
          </a:ln>
        </p:spPr>
        <p:txBody>
          <a:bodyPr>
            <a:spAutoFit/>
          </a:bodyPr>
          <a:lstStyle/>
          <a:p>
            <a:r>
              <a:rPr lang="fr-CA" sz="2400" dirty="0" smtClean="0"/>
              <a:t>Bref...</a:t>
            </a:r>
          </a:p>
        </p:txBody>
      </p:sp>
      <p:sp>
        <p:nvSpPr>
          <p:cNvPr id="14" name="Rectangle 11"/>
          <p:cNvSpPr>
            <a:spLocks noChangeArrowheads="1"/>
          </p:cNvSpPr>
          <p:nvPr>
            <p:custDataLst>
              <p:tags r:id="rId9"/>
            </p:custDataLst>
          </p:nvPr>
        </p:nvSpPr>
        <p:spPr bwMode="auto">
          <a:xfrm>
            <a:off x="683568" y="5229200"/>
            <a:ext cx="7777163" cy="830997"/>
          </a:xfrm>
          <a:prstGeom prst="rect">
            <a:avLst/>
          </a:prstGeom>
          <a:noFill/>
          <a:ln w="9525">
            <a:noFill/>
            <a:miter lim="800000"/>
            <a:headEnd/>
            <a:tailEnd/>
          </a:ln>
        </p:spPr>
        <p:txBody>
          <a:bodyPr>
            <a:spAutoFit/>
          </a:bodyPr>
          <a:lstStyle/>
          <a:p>
            <a:pPr marL="723900" lvl="1" indent="-368300">
              <a:buFont typeface="Wingdings" pitchFamily="2" charset="2"/>
              <a:buChar char="ð"/>
            </a:pPr>
            <a:r>
              <a:rPr lang="fr-CA" sz="2400" b="1" dirty="0" smtClean="0">
                <a:solidFill>
                  <a:srgbClr val="CC0000"/>
                </a:solidFill>
              </a:rPr>
              <a:t>Réorganisation </a:t>
            </a:r>
            <a:r>
              <a:rPr lang="fr-CA" sz="2400" dirty="0" smtClean="0"/>
              <a:t>% + polarisations </a:t>
            </a:r>
            <a:r>
              <a:rPr lang="fr-CA" sz="2400" b="1" dirty="0" smtClean="0">
                <a:solidFill>
                  <a:srgbClr val="C00000"/>
                </a:solidFill>
              </a:rPr>
              <a:t>régionales</a:t>
            </a:r>
          </a:p>
          <a:p>
            <a:pPr marL="723900" lvl="1" indent="-368300">
              <a:buFont typeface="Wingdings" pitchFamily="2" charset="2"/>
              <a:buChar char="ð"/>
            </a:pPr>
            <a:r>
              <a:rPr lang="fr-CA" sz="2400" dirty="0" smtClean="0"/>
              <a:t>Résultats Québec et Ontario seront décisifs</a:t>
            </a:r>
          </a:p>
        </p:txBody>
      </p:sp>
      <p:sp>
        <p:nvSpPr>
          <p:cNvPr id="16" name="Rectangle 8"/>
          <p:cNvSpPr>
            <a:spLocks noChangeArrowheads="1"/>
          </p:cNvSpPr>
          <p:nvPr>
            <p:custDataLst>
              <p:tags r:id="rId10"/>
            </p:custDataLst>
          </p:nvPr>
        </p:nvSpPr>
        <p:spPr bwMode="auto">
          <a:xfrm>
            <a:off x="6354649" y="548680"/>
            <a:ext cx="2454518" cy="369332"/>
          </a:xfrm>
          <a:prstGeom prst="rect">
            <a:avLst/>
          </a:prstGeom>
          <a:noFill/>
          <a:ln w="9525">
            <a:noFill/>
            <a:miter lim="800000"/>
            <a:headEnd/>
            <a:tailEnd/>
          </a:ln>
        </p:spPr>
        <p:txBody>
          <a:bodyPr wrap="none">
            <a:spAutoFit/>
          </a:bodyPr>
          <a:lstStyle/>
          <a:p>
            <a:pPr>
              <a:spcBef>
                <a:spcPct val="50000"/>
              </a:spcBef>
            </a:pPr>
            <a:r>
              <a:rPr lang="fr-CA" b="1" i="1" dirty="0" smtClean="0">
                <a:solidFill>
                  <a:schemeClr val="bg1"/>
                </a:solidFill>
              </a:rPr>
              <a:t>1. Contexte politique</a:t>
            </a:r>
            <a:endParaRPr lang="fr-FR" b="1" i="1" dirty="0">
              <a:solidFill>
                <a:schemeClr val="bg1"/>
              </a:solidFill>
            </a:endParaRPr>
          </a:p>
        </p:txBody>
      </p:sp>
      <p:sp>
        <p:nvSpPr>
          <p:cNvPr id="17" name="Text Box 2"/>
          <p:cNvSpPr txBox="1">
            <a:spLocks noChangeArrowheads="1"/>
          </p:cNvSpPr>
          <p:nvPr>
            <p:custDataLst>
              <p:tags r:id="rId11"/>
            </p:custDataLst>
          </p:nvPr>
        </p:nvSpPr>
        <p:spPr bwMode="auto">
          <a:xfrm>
            <a:off x="755650" y="549275"/>
            <a:ext cx="4244975" cy="369888"/>
          </a:xfrm>
          <a:prstGeom prst="rect">
            <a:avLst/>
          </a:prstGeom>
          <a:noFill/>
          <a:ln w="9525">
            <a:noFill/>
            <a:miter lim="800000"/>
            <a:headEnd/>
            <a:tailEnd/>
          </a:ln>
        </p:spPr>
        <p:txBody>
          <a:bodyPr>
            <a:spAutoFit/>
          </a:bodyPr>
          <a:lstStyle/>
          <a:p>
            <a:pPr>
              <a:spcBef>
                <a:spcPct val="50000"/>
              </a:spcBef>
            </a:pPr>
            <a:r>
              <a:rPr lang="fr-CA" b="1" i="1" dirty="0" smtClean="0">
                <a:solidFill>
                  <a:srgbClr val="CC0000"/>
                </a:solidFill>
              </a:rPr>
              <a:t>Le point sur la conjoncture 2015</a:t>
            </a:r>
            <a:endParaRPr lang="fr-CA" b="1" i="1" dirty="0">
              <a:solidFill>
                <a:srgbClr val="CC0000"/>
              </a:solidFill>
            </a:endParaRPr>
          </a:p>
        </p:txBody>
      </p:sp>
      <p:pic>
        <p:nvPicPr>
          <p:cNvPr id="18" name="Picture 2" descr="P:\Commun\-- Logos fae et syndicats --\FAE_nouveau-logos_sept2012\Logo_FAE_basse_resolution.jpg"/>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8018379" y="5765019"/>
            <a:ext cx="739942" cy="761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54101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custDataLst>
              <p:tags r:id="rId1"/>
            </p:custDataLst>
          </p:nvPr>
        </p:nvSpPr>
        <p:spPr bwMode="auto">
          <a:xfrm>
            <a:off x="684213" y="1484784"/>
            <a:ext cx="7883524" cy="1938992"/>
          </a:xfrm>
          <a:prstGeom prst="rect">
            <a:avLst/>
          </a:prstGeom>
          <a:noFill/>
          <a:ln w="9525">
            <a:noFill/>
            <a:miter lim="800000"/>
            <a:headEnd/>
            <a:tailEnd/>
          </a:ln>
        </p:spPr>
        <p:txBody>
          <a:bodyPr wrap="square">
            <a:spAutoFit/>
          </a:bodyPr>
          <a:lstStyle/>
          <a:p>
            <a:pPr algn="just"/>
            <a:r>
              <a:rPr lang="fr-CA" sz="2400" b="1" dirty="0" smtClean="0">
                <a:solidFill>
                  <a:srgbClr val="CC0000"/>
                </a:solidFill>
              </a:rPr>
              <a:t>1.1.3 Scène fédérale : une année préélectorale</a:t>
            </a:r>
          </a:p>
          <a:p>
            <a:pPr algn="just"/>
            <a:r>
              <a:rPr lang="fr-CA" sz="2400" dirty="0" smtClean="0"/>
              <a:t>Signe que la partie ne sera pas facile, le Parti conservateur utilise sa position gouvernementale à son avantage. Depuis quelques temps, en plus (d’essayer) d’éviter les controverses sociales, il multiplie :</a:t>
            </a:r>
            <a:endParaRPr lang="fr-CA" sz="2400" dirty="0"/>
          </a:p>
        </p:txBody>
      </p:sp>
      <p:sp>
        <p:nvSpPr>
          <p:cNvPr id="6147" name="Rectangle 3"/>
          <p:cNvSpPr>
            <a:spLocks noChangeArrowheads="1"/>
          </p:cNvSpPr>
          <p:nvPr>
            <p:custDataLst>
              <p:tags r:id="rId2"/>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48" name="Rectangle 4"/>
          <p:cNvSpPr>
            <a:spLocks noChangeArrowheads="1"/>
          </p:cNvSpPr>
          <p:nvPr>
            <p:custDataLst>
              <p:tags r:id="rId3"/>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0" name="Rectangle 6"/>
          <p:cNvSpPr>
            <a:spLocks noChangeArrowheads="1"/>
          </p:cNvSpPr>
          <p:nvPr>
            <p:custDataLst>
              <p:tags r:id="rId4"/>
            </p:custDataLst>
          </p:nvPr>
        </p:nvSpPr>
        <p:spPr bwMode="auto">
          <a:xfrm>
            <a:off x="5003800" y="549275"/>
            <a:ext cx="3744913"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1" name="Rectangle 7"/>
          <p:cNvSpPr>
            <a:spLocks noChangeArrowheads="1"/>
          </p:cNvSpPr>
          <p:nvPr>
            <p:custDataLst>
              <p:tags r:id="rId5"/>
            </p:custDataLst>
          </p:nvPr>
        </p:nvSpPr>
        <p:spPr bwMode="auto">
          <a:xfrm>
            <a:off x="8388350" y="90963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3" name="Rectangle 9"/>
          <p:cNvSpPr>
            <a:spLocks noChangeArrowheads="1"/>
          </p:cNvSpPr>
          <p:nvPr>
            <p:custDataLst>
              <p:tags r:id="rId6"/>
            </p:custDataLst>
          </p:nvPr>
        </p:nvSpPr>
        <p:spPr bwMode="auto">
          <a:xfrm>
            <a:off x="395288" y="5492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4" name="Rectangle 11"/>
          <p:cNvSpPr>
            <a:spLocks noChangeArrowheads="1"/>
          </p:cNvSpPr>
          <p:nvPr>
            <p:custDataLst>
              <p:tags r:id="rId7"/>
            </p:custDataLst>
          </p:nvPr>
        </p:nvSpPr>
        <p:spPr bwMode="auto">
          <a:xfrm>
            <a:off x="683567" y="3423776"/>
            <a:ext cx="7777163" cy="1569660"/>
          </a:xfrm>
          <a:prstGeom prst="rect">
            <a:avLst/>
          </a:prstGeom>
          <a:noFill/>
          <a:ln w="9525">
            <a:noFill/>
            <a:miter lim="800000"/>
            <a:headEnd/>
            <a:tailEnd/>
          </a:ln>
        </p:spPr>
        <p:txBody>
          <a:bodyPr>
            <a:spAutoFit/>
          </a:bodyPr>
          <a:lstStyle/>
          <a:p>
            <a:pPr marL="355600" lvl="1" algn="just"/>
            <a:r>
              <a:rPr lang="fr-CA" sz="2400" dirty="0" smtClean="0"/>
              <a:t>Les </a:t>
            </a:r>
            <a:r>
              <a:rPr lang="fr-CA" sz="2400" b="1" dirty="0" smtClean="0">
                <a:solidFill>
                  <a:srgbClr val="C00000"/>
                </a:solidFill>
              </a:rPr>
              <a:t>annonces</a:t>
            </a:r>
            <a:r>
              <a:rPr lang="fr-CA" sz="2400" dirty="0" smtClean="0"/>
              <a:t> et les « bonnes nouvelles »</a:t>
            </a:r>
          </a:p>
          <a:p>
            <a:pPr marL="723900" lvl="1" indent="-368300" algn="just">
              <a:buFont typeface="Wingdings" pitchFamily="2" charset="2"/>
              <a:buChar char="ð"/>
            </a:pPr>
            <a:r>
              <a:rPr lang="fr-CA" sz="2400" dirty="0" smtClean="0"/>
              <a:t>Retour à l’équilibre budgétaire</a:t>
            </a:r>
          </a:p>
          <a:p>
            <a:pPr marL="723900" lvl="1" indent="-368300" algn="just">
              <a:buFont typeface="Wingdings" pitchFamily="2" charset="2"/>
              <a:buChar char="ð"/>
            </a:pPr>
            <a:r>
              <a:rPr lang="fr-CA" sz="2400" dirty="0" smtClean="0"/>
              <a:t>Bonification des crédits d’impôt aux familles</a:t>
            </a:r>
          </a:p>
          <a:p>
            <a:pPr marL="723900" lvl="1" indent="-368300" algn="just">
              <a:buFont typeface="Wingdings" pitchFamily="2" charset="2"/>
              <a:buChar char="ð"/>
            </a:pPr>
            <a:r>
              <a:rPr lang="fr-CA" sz="2400" dirty="0" smtClean="0"/>
              <a:t>Projets de développement économique</a:t>
            </a:r>
          </a:p>
        </p:txBody>
      </p:sp>
      <p:sp>
        <p:nvSpPr>
          <p:cNvPr id="14" name="Rectangle 11"/>
          <p:cNvSpPr>
            <a:spLocks noChangeArrowheads="1"/>
          </p:cNvSpPr>
          <p:nvPr>
            <p:custDataLst>
              <p:tags r:id="rId8"/>
            </p:custDataLst>
          </p:nvPr>
        </p:nvSpPr>
        <p:spPr bwMode="auto">
          <a:xfrm>
            <a:off x="685635" y="4979879"/>
            <a:ext cx="7777163" cy="1200329"/>
          </a:xfrm>
          <a:prstGeom prst="rect">
            <a:avLst/>
          </a:prstGeom>
          <a:noFill/>
          <a:ln w="9525">
            <a:noFill/>
            <a:miter lim="800000"/>
            <a:headEnd/>
            <a:tailEnd/>
          </a:ln>
        </p:spPr>
        <p:txBody>
          <a:bodyPr>
            <a:spAutoFit/>
          </a:bodyPr>
          <a:lstStyle/>
          <a:p>
            <a:pPr marL="355600" lvl="1"/>
            <a:r>
              <a:rPr lang="fr-CA" sz="2400" dirty="0" smtClean="0"/>
              <a:t>Les</a:t>
            </a:r>
            <a:r>
              <a:rPr lang="fr-CA" sz="2400" b="1" dirty="0" smtClean="0"/>
              <a:t> </a:t>
            </a:r>
            <a:r>
              <a:rPr lang="fr-CA" sz="2400" b="1" dirty="0" smtClean="0">
                <a:solidFill>
                  <a:srgbClr val="CC0000"/>
                </a:solidFill>
              </a:rPr>
              <a:t>attaques </a:t>
            </a:r>
            <a:r>
              <a:rPr lang="fr-CA" sz="2400" dirty="0" smtClean="0"/>
              <a:t>contre ses principaux adversaires</a:t>
            </a:r>
          </a:p>
          <a:p>
            <a:pPr marL="723900" lvl="1" indent="-368300">
              <a:buFont typeface="Wingdings" pitchFamily="2" charset="2"/>
              <a:buChar char="ð"/>
            </a:pPr>
            <a:r>
              <a:rPr lang="fr-CA" sz="2400" dirty="0" smtClean="0"/>
              <a:t>Profite de </a:t>
            </a:r>
            <a:r>
              <a:rPr lang="fr-CA" sz="2400" b="1" dirty="0" smtClean="0">
                <a:solidFill>
                  <a:srgbClr val="CC0000"/>
                </a:solidFill>
              </a:rPr>
              <a:t>scandales en chambre</a:t>
            </a:r>
            <a:endParaRPr lang="fr-CA" sz="2400" b="1" dirty="0" smtClean="0">
              <a:solidFill>
                <a:srgbClr val="C00000"/>
              </a:solidFill>
            </a:endParaRPr>
          </a:p>
          <a:p>
            <a:pPr marL="723900" lvl="1" indent="-368300">
              <a:buFont typeface="Wingdings" pitchFamily="2" charset="2"/>
              <a:buChar char="ð"/>
            </a:pPr>
            <a:r>
              <a:rPr lang="fr-CA" sz="2400" dirty="0" smtClean="0"/>
              <a:t>Mène des campagnes négatives</a:t>
            </a:r>
          </a:p>
        </p:txBody>
      </p:sp>
      <p:sp>
        <p:nvSpPr>
          <p:cNvPr id="16" name="Rectangle 8"/>
          <p:cNvSpPr>
            <a:spLocks noChangeArrowheads="1"/>
          </p:cNvSpPr>
          <p:nvPr>
            <p:custDataLst>
              <p:tags r:id="rId9"/>
            </p:custDataLst>
          </p:nvPr>
        </p:nvSpPr>
        <p:spPr bwMode="auto">
          <a:xfrm>
            <a:off x="6354649" y="548680"/>
            <a:ext cx="2454518" cy="369332"/>
          </a:xfrm>
          <a:prstGeom prst="rect">
            <a:avLst/>
          </a:prstGeom>
          <a:noFill/>
          <a:ln w="9525">
            <a:noFill/>
            <a:miter lim="800000"/>
            <a:headEnd/>
            <a:tailEnd/>
          </a:ln>
        </p:spPr>
        <p:txBody>
          <a:bodyPr wrap="none">
            <a:spAutoFit/>
          </a:bodyPr>
          <a:lstStyle/>
          <a:p>
            <a:pPr>
              <a:spcBef>
                <a:spcPct val="50000"/>
              </a:spcBef>
            </a:pPr>
            <a:r>
              <a:rPr lang="fr-CA" b="1" i="1" dirty="0" smtClean="0">
                <a:solidFill>
                  <a:schemeClr val="bg1"/>
                </a:solidFill>
              </a:rPr>
              <a:t>1. Contexte politique</a:t>
            </a:r>
            <a:endParaRPr lang="fr-FR" b="1" i="1" dirty="0">
              <a:solidFill>
                <a:schemeClr val="bg1"/>
              </a:solidFill>
            </a:endParaRPr>
          </a:p>
        </p:txBody>
      </p:sp>
      <p:sp>
        <p:nvSpPr>
          <p:cNvPr id="17" name="Text Box 2"/>
          <p:cNvSpPr txBox="1">
            <a:spLocks noChangeArrowheads="1"/>
          </p:cNvSpPr>
          <p:nvPr>
            <p:custDataLst>
              <p:tags r:id="rId10"/>
            </p:custDataLst>
          </p:nvPr>
        </p:nvSpPr>
        <p:spPr bwMode="auto">
          <a:xfrm>
            <a:off x="755650" y="549275"/>
            <a:ext cx="4244975" cy="369888"/>
          </a:xfrm>
          <a:prstGeom prst="rect">
            <a:avLst/>
          </a:prstGeom>
          <a:noFill/>
          <a:ln w="9525">
            <a:noFill/>
            <a:miter lim="800000"/>
            <a:headEnd/>
            <a:tailEnd/>
          </a:ln>
        </p:spPr>
        <p:txBody>
          <a:bodyPr>
            <a:spAutoFit/>
          </a:bodyPr>
          <a:lstStyle/>
          <a:p>
            <a:pPr>
              <a:spcBef>
                <a:spcPct val="50000"/>
              </a:spcBef>
            </a:pPr>
            <a:r>
              <a:rPr lang="fr-CA" b="1" i="1" dirty="0" smtClean="0">
                <a:solidFill>
                  <a:srgbClr val="CC0000"/>
                </a:solidFill>
              </a:rPr>
              <a:t>Le point sur la conjoncture 2015</a:t>
            </a:r>
            <a:endParaRPr lang="fr-CA" b="1" i="1" dirty="0">
              <a:solidFill>
                <a:srgbClr val="CC0000"/>
              </a:solidFill>
            </a:endParaRPr>
          </a:p>
        </p:txBody>
      </p:sp>
      <p:pic>
        <p:nvPicPr>
          <p:cNvPr id="13" name="Picture 2" descr="P:\Commun\-- Logos fae et syndicats --\FAE_nouveau-logos_sept2012\Logo_FAE_basse_resolution.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8018379" y="5765019"/>
            <a:ext cx="739942" cy="761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92138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custDataLst>
              <p:tags r:id="rId1"/>
            </p:custDataLst>
          </p:nvPr>
        </p:nvSpPr>
        <p:spPr bwMode="auto">
          <a:xfrm>
            <a:off x="684213" y="1488799"/>
            <a:ext cx="7777162" cy="1569660"/>
          </a:xfrm>
          <a:prstGeom prst="rect">
            <a:avLst/>
          </a:prstGeom>
          <a:noFill/>
          <a:ln w="9525">
            <a:noFill/>
            <a:miter lim="800000"/>
            <a:headEnd/>
            <a:tailEnd/>
          </a:ln>
        </p:spPr>
        <p:txBody>
          <a:bodyPr>
            <a:spAutoFit/>
          </a:bodyPr>
          <a:lstStyle/>
          <a:p>
            <a:pPr algn="just"/>
            <a:r>
              <a:rPr lang="fr-CA" sz="2400" b="1" dirty="0" smtClean="0">
                <a:solidFill>
                  <a:srgbClr val="CC0000"/>
                </a:solidFill>
              </a:rPr>
              <a:t>1.2.1 Scène provinciale : à qui avons-nous affaire?</a:t>
            </a:r>
          </a:p>
          <a:p>
            <a:pPr algn="just"/>
            <a:r>
              <a:rPr lang="fr-CA" sz="2400" dirty="0" smtClean="0"/>
              <a:t>Le 7 avril dernier, l’équipe libérale de Philippe Couillard a été portée au pouvoir avec force. Ainsi, le PLQ peut déployer son programme et ses priorités en misant sur :</a:t>
            </a:r>
            <a:endParaRPr lang="fr-CA" sz="2400" dirty="0"/>
          </a:p>
        </p:txBody>
      </p:sp>
      <p:sp>
        <p:nvSpPr>
          <p:cNvPr id="6147" name="Rectangle 3"/>
          <p:cNvSpPr>
            <a:spLocks noChangeArrowheads="1"/>
          </p:cNvSpPr>
          <p:nvPr>
            <p:custDataLst>
              <p:tags r:id="rId2"/>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48" name="Rectangle 4"/>
          <p:cNvSpPr>
            <a:spLocks noChangeArrowheads="1"/>
          </p:cNvSpPr>
          <p:nvPr>
            <p:custDataLst>
              <p:tags r:id="rId3"/>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0" name="Rectangle 6"/>
          <p:cNvSpPr>
            <a:spLocks noChangeArrowheads="1"/>
          </p:cNvSpPr>
          <p:nvPr>
            <p:custDataLst>
              <p:tags r:id="rId4"/>
            </p:custDataLst>
          </p:nvPr>
        </p:nvSpPr>
        <p:spPr bwMode="auto">
          <a:xfrm>
            <a:off x="5003800" y="549275"/>
            <a:ext cx="3744913"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1" name="Rectangle 7"/>
          <p:cNvSpPr>
            <a:spLocks noChangeArrowheads="1"/>
          </p:cNvSpPr>
          <p:nvPr>
            <p:custDataLst>
              <p:tags r:id="rId5"/>
            </p:custDataLst>
          </p:nvPr>
        </p:nvSpPr>
        <p:spPr bwMode="auto">
          <a:xfrm>
            <a:off x="8388350" y="90963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3" name="Rectangle 9"/>
          <p:cNvSpPr>
            <a:spLocks noChangeArrowheads="1"/>
          </p:cNvSpPr>
          <p:nvPr>
            <p:custDataLst>
              <p:tags r:id="rId6"/>
            </p:custDataLst>
          </p:nvPr>
        </p:nvSpPr>
        <p:spPr bwMode="auto">
          <a:xfrm>
            <a:off x="395288" y="5492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4" name="Rectangle 11"/>
          <p:cNvSpPr>
            <a:spLocks noChangeArrowheads="1"/>
          </p:cNvSpPr>
          <p:nvPr>
            <p:custDataLst>
              <p:tags r:id="rId7"/>
            </p:custDataLst>
          </p:nvPr>
        </p:nvSpPr>
        <p:spPr bwMode="auto">
          <a:xfrm>
            <a:off x="660541" y="3284984"/>
            <a:ext cx="7800834" cy="2308324"/>
          </a:xfrm>
          <a:prstGeom prst="rect">
            <a:avLst/>
          </a:prstGeom>
          <a:noFill/>
          <a:ln w="9525">
            <a:noFill/>
            <a:miter lim="800000"/>
            <a:headEnd/>
            <a:tailEnd/>
          </a:ln>
        </p:spPr>
        <p:txBody>
          <a:bodyPr wrap="square">
            <a:spAutoFit/>
          </a:bodyPr>
          <a:lstStyle/>
          <a:p>
            <a:pPr marL="723900" lvl="1" indent="-368300" algn="just">
              <a:buFont typeface="Wingdings" pitchFamily="2" charset="2"/>
              <a:buChar char="ð"/>
            </a:pPr>
            <a:r>
              <a:rPr lang="fr-CA" sz="2400" dirty="0" smtClean="0"/>
              <a:t>Une </a:t>
            </a:r>
            <a:r>
              <a:rPr lang="fr-CA" sz="2400" b="1" dirty="0" smtClean="0">
                <a:solidFill>
                  <a:srgbClr val="CC0000"/>
                </a:solidFill>
              </a:rPr>
              <a:t>majorité</a:t>
            </a:r>
            <a:r>
              <a:rPr lang="fr-CA" sz="2400" dirty="0" smtClean="0">
                <a:solidFill>
                  <a:srgbClr val="CC0000"/>
                </a:solidFill>
              </a:rPr>
              <a:t> </a:t>
            </a:r>
            <a:r>
              <a:rPr lang="fr-CA" sz="2400" dirty="0" smtClean="0"/>
              <a:t>parlementaire claire (70 sièges/125)</a:t>
            </a:r>
          </a:p>
          <a:p>
            <a:pPr marL="723900" lvl="1" indent="-368300" algn="just">
              <a:buFont typeface="Wingdings" pitchFamily="2" charset="2"/>
              <a:buChar char="ð"/>
            </a:pPr>
            <a:r>
              <a:rPr lang="fr-CA" sz="2400" dirty="0" smtClean="0"/>
              <a:t>Une </a:t>
            </a:r>
            <a:r>
              <a:rPr lang="fr-CA" sz="2400" b="1" dirty="0" smtClean="0">
                <a:solidFill>
                  <a:srgbClr val="CC0000"/>
                </a:solidFill>
              </a:rPr>
              <a:t>opposition affaiblie </a:t>
            </a:r>
            <a:r>
              <a:rPr lang="fr-CA" sz="2400" dirty="0" smtClean="0"/>
              <a:t>(30 sièges PQ, 22 CAQ), qui doit se réorganiser</a:t>
            </a:r>
          </a:p>
          <a:p>
            <a:pPr marL="723900" lvl="1" indent="-368300" algn="just">
              <a:buFont typeface="Wingdings" pitchFamily="2" charset="2"/>
              <a:buChar char="ð"/>
            </a:pPr>
            <a:r>
              <a:rPr lang="fr-CA" sz="2400" b="1" dirty="0" smtClean="0">
                <a:solidFill>
                  <a:srgbClr val="CC0000"/>
                </a:solidFill>
              </a:rPr>
              <a:t>Quatre années et demie </a:t>
            </a:r>
            <a:r>
              <a:rPr lang="fr-CA" sz="2400" dirty="0" smtClean="0"/>
              <a:t>de pouvoir</a:t>
            </a:r>
          </a:p>
          <a:p>
            <a:pPr marL="723900" lvl="1" indent="-368300" algn="just">
              <a:buFont typeface="Wingdings" pitchFamily="2" charset="2"/>
              <a:buChar char="ð"/>
            </a:pPr>
            <a:r>
              <a:rPr lang="fr-CA" sz="2400" dirty="0" smtClean="0"/>
              <a:t>L’</a:t>
            </a:r>
            <a:r>
              <a:rPr lang="fr-CA" sz="2400" b="1" dirty="0" smtClean="0">
                <a:solidFill>
                  <a:srgbClr val="CC0000"/>
                </a:solidFill>
              </a:rPr>
              <a:t>appui</a:t>
            </a:r>
            <a:r>
              <a:rPr lang="fr-CA" sz="2400" dirty="0" smtClean="0">
                <a:solidFill>
                  <a:srgbClr val="CC0000"/>
                </a:solidFill>
              </a:rPr>
              <a:t> </a:t>
            </a:r>
            <a:r>
              <a:rPr lang="fr-CA" sz="2400" b="1" dirty="0" smtClean="0">
                <a:solidFill>
                  <a:srgbClr val="CC0000"/>
                </a:solidFill>
              </a:rPr>
              <a:t>idéologique</a:t>
            </a:r>
            <a:r>
              <a:rPr lang="fr-CA" sz="2400" dirty="0" smtClean="0">
                <a:solidFill>
                  <a:srgbClr val="CC0000"/>
                </a:solidFill>
              </a:rPr>
              <a:t> </a:t>
            </a:r>
            <a:r>
              <a:rPr lang="fr-CA" sz="2400" dirty="0" smtClean="0"/>
              <a:t>de la CAQ et de plusieurs groupes de pression sur plusieurs orientations</a:t>
            </a:r>
          </a:p>
        </p:txBody>
      </p:sp>
      <p:sp>
        <p:nvSpPr>
          <p:cNvPr id="14" name="Rectangle 8"/>
          <p:cNvSpPr>
            <a:spLocks noChangeArrowheads="1"/>
          </p:cNvSpPr>
          <p:nvPr>
            <p:custDataLst>
              <p:tags r:id="rId8"/>
            </p:custDataLst>
          </p:nvPr>
        </p:nvSpPr>
        <p:spPr bwMode="auto">
          <a:xfrm>
            <a:off x="6354649" y="548680"/>
            <a:ext cx="2454518" cy="369332"/>
          </a:xfrm>
          <a:prstGeom prst="rect">
            <a:avLst/>
          </a:prstGeom>
          <a:noFill/>
          <a:ln w="9525">
            <a:noFill/>
            <a:miter lim="800000"/>
            <a:headEnd/>
            <a:tailEnd/>
          </a:ln>
        </p:spPr>
        <p:txBody>
          <a:bodyPr wrap="none">
            <a:spAutoFit/>
          </a:bodyPr>
          <a:lstStyle/>
          <a:p>
            <a:pPr>
              <a:spcBef>
                <a:spcPct val="50000"/>
              </a:spcBef>
            </a:pPr>
            <a:r>
              <a:rPr lang="fr-CA" b="1" i="1" dirty="0" smtClean="0">
                <a:solidFill>
                  <a:schemeClr val="bg1"/>
                </a:solidFill>
              </a:rPr>
              <a:t>1. Contexte politique</a:t>
            </a:r>
            <a:endParaRPr lang="fr-FR" b="1" i="1" dirty="0">
              <a:solidFill>
                <a:schemeClr val="bg1"/>
              </a:solidFill>
            </a:endParaRPr>
          </a:p>
        </p:txBody>
      </p:sp>
      <p:sp>
        <p:nvSpPr>
          <p:cNvPr id="15" name="Text Box 2"/>
          <p:cNvSpPr txBox="1">
            <a:spLocks noChangeArrowheads="1"/>
          </p:cNvSpPr>
          <p:nvPr>
            <p:custDataLst>
              <p:tags r:id="rId9"/>
            </p:custDataLst>
          </p:nvPr>
        </p:nvSpPr>
        <p:spPr bwMode="auto">
          <a:xfrm>
            <a:off x="755650" y="549275"/>
            <a:ext cx="4244975" cy="369888"/>
          </a:xfrm>
          <a:prstGeom prst="rect">
            <a:avLst/>
          </a:prstGeom>
          <a:noFill/>
          <a:ln w="9525">
            <a:noFill/>
            <a:miter lim="800000"/>
            <a:headEnd/>
            <a:tailEnd/>
          </a:ln>
        </p:spPr>
        <p:txBody>
          <a:bodyPr>
            <a:spAutoFit/>
          </a:bodyPr>
          <a:lstStyle/>
          <a:p>
            <a:pPr>
              <a:spcBef>
                <a:spcPct val="50000"/>
              </a:spcBef>
            </a:pPr>
            <a:r>
              <a:rPr lang="fr-CA" b="1" i="1" dirty="0" smtClean="0">
                <a:solidFill>
                  <a:srgbClr val="CC0000"/>
                </a:solidFill>
              </a:rPr>
              <a:t>Le point sur la conjoncture 2015</a:t>
            </a:r>
            <a:endParaRPr lang="fr-CA" b="1" i="1" dirty="0">
              <a:solidFill>
                <a:srgbClr val="CC0000"/>
              </a:solidFill>
            </a:endParaRPr>
          </a:p>
        </p:txBody>
      </p:sp>
      <p:pic>
        <p:nvPicPr>
          <p:cNvPr id="12" name="Picture 2" descr="P:\Commun\-- Logos fae et syndicats --\FAE_nouveau-logos_sept2012\Logo_FAE_basse_resolution.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018379" y="5765019"/>
            <a:ext cx="739942" cy="761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54101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custDataLst>
              <p:tags r:id="rId1"/>
            </p:custDataLst>
          </p:nvPr>
        </p:nvSpPr>
        <p:spPr bwMode="auto">
          <a:xfrm>
            <a:off x="684213" y="1489544"/>
            <a:ext cx="7777162" cy="1938992"/>
          </a:xfrm>
          <a:prstGeom prst="rect">
            <a:avLst/>
          </a:prstGeom>
          <a:noFill/>
          <a:ln w="9525">
            <a:noFill/>
            <a:miter lim="800000"/>
            <a:headEnd/>
            <a:tailEnd/>
          </a:ln>
        </p:spPr>
        <p:txBody>
          <a:bodyPr>
            <a:spAutoFit/>
          </a:bodyPr>
          <a:lstStyle/>
          <a:p>
            <a:pPr algn="just"/>
            <a:r>
              <a:rPr lang="fr-CA" sz="2400" b="1" dirty="0" smtClean="0">
                <a:solidFill>
                  <a:srgbClr val="CC0000"/>
                </a:solidFill>
              </a:rPr>
              <a:t>1.2.2 Scène provinciale : la « réingénierie » 2.0</a:t>
            </a:r>
          </a:p>
          <a:p>
            <a:pPr algn="just"/>
            <a:r>
              <a:rPr lang="fr-CA" sz="2400" dirty="0" smtClean="0"/>
              <a:t>Depuis avril, le gouvernement libéral ne cache pas son intention de procéder à un « grand ménage » dans les affaires publiques, et à une </a:t>
            </a:r>
            <a:r>
              <a:rPr lang="fr-CA" sz="2400" b="1" dirty="0" smtClean="0">
                <a:solidFill>
                  <a:srgbClr val="CC0000"/>
                </a:solidFill>
              </a:rPr>
              <a:t>révision profonde du rôle de l’État</a:t>
            </a:r>
            <a:r>
              <a:rPr lang="fr-CA" sz="2400" dirty="0" smtClean="0"/>
              <a:t> qui rappelle la « réingénierie » de 2003 :</a:t>
            </a:r>
            <a:endParaRPr lang="fr-CA" sz="2400" dirty="0"/>
          </a:p>
        </p:txBody>
      </p:sp>
      <p:sp>
        <p:nvSpPr>
          <p:cNvPr id="6147" name="Rectangle 3"/>
          <p:cNvSpPr>
            <a:spLocks noChangeArrowheads="1"/>
          </p:cNvSpPr>
          <p:nvPr>
            <p:custDataLst>
              <p:tags r:id="rId2"/>
            </p:custDataLst>
          </p:nvPr>
        </p:nvSpPr>
        <p:spPr bwMode="auto">
          <a:xfrm rot="10800000">
            <a:off x="395288" y="6165850"/>
            <a:ext cx="1871662"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48" name="Rectangle 4"/>
          <p:cNvSpPr>
            <a:spLocks noChangeArrowheads="1"/>
          </p:cNvSpPr>
          <p:nvPr>
            <p:custDataLst>
              <p:tags r:id="rId3"/>
            </p:custDataLst>
          </p:nvPr>
        </p:nvSpPr>
        <p:spPr bwMode="auto">
          <a:xfrm rot="10800000">
            <a:off x="395288" y="580548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0" name="Rectangle 6"/>
          <p:cNvSpPr>
            <a:spLocks noChangeArrowheads="1"/>
          </p:cNvSpPr>
          <p:nvPr>
            <p:custDataLst>
              <p:tags r:id="rId4"/>
            </p:custDataLst>
          </p:nvPr>
        </p:nvSpPr>
        <p:spPr bwMode="auto">
          <a:xfrm>
            <a:off x="5003800" y="549275"/>
            <a:ext cx="3744913"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1" name="Rectangle 7"/>
          <p:cNvSpPr>
            <a:spLocks noChangeArrowheads="1"/>
          </p:cNvSpPr>
          <p:nvPr>
            <p:custDataLst>
              <p:tags r:id="rId5"/>
            </p:custDataLst>
          </p:nvPr>
        </p:nvSpPr>
        <p:spPr bwMode="auto">
          <a:xfrm>
            <a:off x="8388350" y="909638"/>
            <a:ext cx="358775" cy="360362"/>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3" name="Rectangle 9"/>
          <p:cNvSpPr>
            <a:spLocks noChangeArrowheads="1"/>
          </p:cNvSpPr>
          <p:nvPr>
            <p:custDataLst>
              <p:tags r:id="rId6"/>
            </p:custDataLst>
          </p:nvPr>
        </p:nvSpPr>
        <p:spPr bwMode="auto">
          <a:xfrm>
            <a:off x="395288" y="549275"/>
            <a:ext cx="358775" cy="360363"/>
          </a:xfrm>
          <a:prstGeom prst="rect">
            <a:avLst/>
          </a:prstGeom>
          <a:solidFill>
            <a:srgbClr val="CC0000"/>
          </a:solidFill>
          <a:ln w="9525">
            <a:solidFill>
              <a:srgbClr val="CC0000"/>
            </a:solidFill>
            <a:miter lim="800000"/>
            <a:headEnd/>
            <a:tailEnd/>
          </a:ln>
        </p:spPr>
        <p:txBody>
          <a:bodyPr wrap="none" anchor="ctr"/>
          <a:lstStyle/>
          <a:p>
            <a:endParaRPr lang="fr-CA"/>
          </a:p>
        </p:txBody>
      </p:sp>
      <p:sp>
        <p:nvSpPr>
          <p:cNvPr id="6154" name="Rectangle 11"/>
          <p:cNvSpPr>
            <a:spLocks noChangeArrowheads="1"/>
          </p:cNvSpPr>
          <p:nvPr>
            <p:custDataLst>
              <p:tags r:id="rId7"/>
            </p:custDataLst>
          </p:nvPr>
        </p:nvSpPr>
        <p:spPr bwMode="auto">
          <a:xfrm>
            <a:off x="395288" y="3428536"/>
            <a:ext cx="8172449" cy="2677656"/>
          </a:xfrm>
          <a:prstGeom prst="rect">
            <a:avLst/>
          </a:prstGeom>
          <a:noFill/>
          <a:ln w="9525">
            <a:noFill/>
            <a:miter lim="800000"/>
            <a:headEnd/>
            <a:tailEnd/>
          </a:ln>
        </p:spPr>
        <p:txBody>
          <a:bodyPr wrap="square">
            <a:spAutoFit/>
          </a:bodyPr>
          <a:lstStyle/>
          <a:p>
            <a:pPr marL="723900" lvl="1" indent="-368300" algn="just">
              <a:buFont typeface="Wingdings" pitchFamily="2" charset="2"/>
              <a:buChar char="ð"/>
            </a:pPr>
            <a:r>
              <a:rPr lang="fr-CA" sz="2400" b="1" dirty="0" smtClean="0">
                <a:solidFill>
                  <a:srgbClr val="CC0000"/>
                </a:solidFill>
              </a:rPr>
              <a:t>Compressions budgétaires </a:t>
            </a:r>
            <a:r>
              <a:rPr lang="fr-CA" sz="2400" dirty="0" smtClean="0"/>
              <a:t>draconiennes dans tous les services et réseaux</a:t>
            </a:r>
          </a:p>
          <a:p>
            <a:pPr marL="723900" lvl="1" indent="-368300" algn="just">
              <a:buFont typeface="Wingdings" pitchFamily="2" charset="2"/>
              <a:buChar char="ð"/>
            </a:pPr>
            <a:r>
              <a:rPr lang="fr-CA" sz="2400" b="1" dirty="0" smtClean="0">
                <a:solidFill>
                  <a:srgbClr val="CC0000"/>
                </a:solidFill>
              </a:rPr>
              <a:t>Réformes structurelles </a:t>
            </a:r>
            <a:r>
              <a:rPr lang="fr-CA" sz="2400" dirty="0" smtClean="0"/>
              <a:t>majeures dans les services (PL10, MELS &amp; C.S., garderies, etc.)</a:t>
            </a:r>
          </a:p>
          <a:p>
            <a:pPr marL="723900" lvl="1" indent="-368300" algn="just">
              <a:buFont typeface="Wingdings" pitchFamily="2" charset="2"/>
              <a:buChar char="ð"/>
            </a:pPr>
            <a:r>
              <a:rPr lang="fr-CA" sz="2400" dirty="0" smtClean="0"/>
              <a:t>Attrition et réduction des dépenses des </a:t>
            </a:r>
            <a:r>
              <a:rPr lang="fr-CA" sz="2400" b="1" dirty="0" smtClean="0">
                <a:solidFill>
                  <a:srgbClr val="CC0000"/>
                </a:solidFill>
              </a:rPr>
              <a:t>appareils</a:t>
            </a:r>
          </a:p>
          <a:p>
            <a:pPr marL="723900" lvl="1" indent="-368300" algn="just">
              <a:buFont typeface="Wingdings" pitchFamily="2" charset="2"/>
              <a:buChar char="ð"/>
            </a:pPr>
            <a:r>
              <a:rPr lang="fr-CA" sz="2400" b="1" dirty="0" smtClean="0">
                <a:solidFill>
                  <a:srgbClr val="CC0000"/>
                </a:solidFill>
              </a:rPr>
              <a:t>Commissions</a:t>
            </a:r>
            <a:r>
              <a:rPr lang="fr-CA" sz="2400" dirty="0" smtClean="0"/>
              <a:t> (fiscalité, révision des programmes)</a:t>
            </a:r>
          </a:p>
          <a:p>
            <a:pPr marL="723900" lvl="1" indent="-368300" algn="just">
              <a:buFont typeface="Wingdings" pitchFamily="2" charset="2"/>
              <a:buChar char="ð"/>
            </a:pPr>
            <a:r>
              <a:rPr lang="fr-CA" sz="2400" dirty="0" smtClean="0"/>
              <a:t>Attaques aux </a:t>
            </a:r>
            <a:r>
              <a:rPr lang="fr-CA" sz="2400" b="1" dirty="0" smtClean="0">
                <a:solidFill>
                  <a:srgbClr val="CC0000"/>
                </a:solidFill>
              </a:rPr>
              <a:t>acquis syndicaux </a:t>
            </a:r>
            <a:r>
              <a:rPr lang="fr-CA" sz="2400" dirty="0" smtClean="0"/>
              <a:t>(PL3, PL15)</a:t>
            </a:r>
          </a:p>
        </p:txBody>
      </p:sp>
      <p:sp>
        <p:nvSpPr>
          <p:cNvPr id="14" name="Rectangle 8"/>
          <p:cNvSpPr>
            <a:spLocks noChangeArrowheads="1"/>
          </p:cNvSpPr>
          <p:nvPr>
            <p:custDataLst>
              <p:tags r:id="rId8"/>
            </p:custDataLst>
          </p:nvPr>
        </p:nvSpPr>
        <p:spPr bwMode="auto">
          <a:xfrm>
            <a:off x="6354649" y="548680"/>
            <a:ext cx="2454518" cy="369332"/>
          </a:xfrm>
          <a:prstGeom prst="rect">
            <a:avLst/>
          </a:prstGeom>
          <a:noFill/>
          <a:ln w="9525">
            <a:noFill/>
            <a:miter lim="800000"/>
            <a:headEnd/>
            <a:tailEnd/>
          </a:ln>
        </p:spPr>
        <p:txBody>
          <a:bodyPr wrap="none">
            <a:spAutoFit/>
          </a:bodyPr>
          <a:lstStyle/>
          <a:p>
            <a:pPr>
              <a:spcBef>
                <a:spcPct val="50000"/>
              </a:spcBef>
            </a:pPr>
            <a:r>
              <a:rPr lang="fr-CA" b="1" i="1" dirty="0" smtClean="0">
                <a:solidFill>
                  <a:schemeClr val="bg1"/>
                </a:solidFill>
              </a:rPr>
              <a:t>1. Contexte politique</a:t>
            </a:r>
            <a:endParaRPr lang="fr-FR" b="1" i="1" dirty="0">
              <a:solidFill>
                <a:schemeClr val="bg1"/>
              </a:solidFill>
            </a:endParaRPr>
          </a:p>
        </p:txBody>
      </p:sp>
      <p:sp>
        <p:nvSpPr>
          <p:cNvPr id="15" name="Text Box 2"/>
          <p:cNvSpPr txBox="1">
            <a:spLocks noChangeArrowheads="1"/>
          </p:cNvSpPr>
          <p:nvPr>
            <p:custDataLst>
              <p:tags r:id="rId9"/>
            </p:custDataLst>
          </p:nvPr>
        </p:nvSpPr>
        <p:spPr bwMode="auto">
          <a:xfrm>
            <a:off x="755650" y="549275"/>
            <a:ext cx="4244975" cy="369888"/>
          </a:xfrm>
          <a:prstGeom prst="rect">
            <a:avLst/>
          </a:prstGeom>
          <a:noFill/>
          <a:ln w="9525">
            <a:noFill/>
            <a:miter lim="800000"/>
            <a:headEnd/>
            <a:tailEnd/>
          </a:ln>
        </p:spPr>
        <p:txBody>
          <a:bodyPr>
            <a:spAutoFit/>
          </a:bodyPr>
          <a:lstStyle/>
          <a:p>
            <a:pPr>
              <a:spcBef>
                <a:spcPct val="50000"/>
              </a:spcBef>
            </a:pPr>
            <a:r>
              <a:rPr lang="fr-CA" b="1" i="1" dirty="0" smtClean="0">
                <a:solidFill>
                  <a:srgbClr val="CC0000"/>
                </a:solidFill>
              </a:rPr>
              <a:t>Le point sur la conjoncture 2015</a:t>
            </a:r>
            <a:endParaRPr lang="fr-CA" b="1" i="1" dirty="0">
              <a:solidFill>
                <a:srgbClr val="CC0000"/>
              </a:solidFill>
            </a:endParaRPr>
          </a:p>
        </p:txBody>
      </p:sp>
      <p:pic>
        <p:nvPicPr>
          <p:cNvPr id="12" name="Picture 2" descr="P:\Commun\-- Logos fae et syndicats --\FAE_nouveau-logos_sept2012\Logo_FAE_basse_resolution.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018379" y="5765019"/>
            <a:ext cx="739942" cy="761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054779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1"/>
</p:tagLst>
</file>

<file path=ppt/tags/tag100.xml><?xml version="1.0" encoding="utf-8"?>
<p:tagLst xmlns:a="http://schemas.openxmlformats.org/drawingml/2006/main" xmlns:r="http://schemas.openxmlformats.org/officeDocument/2006/relationships" xmlns:p="http://schemas.openxmlformats.org/presentationml/2006/main">
  <p:tag name="NUM" val="9"/>
</p:tagLst>
</file>

<file path=ppt/tags/tag101.xml><?xml version="1.0" encoding="utf-8"?>
<p:tagLst xmlns:a="http://schemas.openxmlformats.org/drawingml/2006/main" xmlns:r="http://schemas.openxmlformats.org/officeDocument/2006/relationships" xmlns:p="http://schemas.openxmlformats.org/presentationml/2006/main">
  <p:tag name="NUM" val="1"/>
</p:tagLst>
</file>

<file path=ppt/tags/tag102.xml><?xml version="1.0" encoding="utf-8"?>
<p:tagLst xmlns:a="http://schemas.openxmlformats.org/drawingml/2006/main" xmlns:r="http://schemas.openxmlformats.org/officeDocument/2006/relationships" xmlns:p="http://schemas.openxmlformats.org/presentationml/2006/main">
  <p:tag name="NUM" val="2"/>
</p:tagLst>
</file>

<file path=ppt/tags/tag103.xml><?xml version="1.0" encoding="utf-8"?>
<p:tagLst xmlns:a="http://schemas.openxmlformats.org/drawingml/2006/main" xmlns:r="http://schemas.openxmlformats.org/officeDocument/2006/relationships" xmlns:p="http://schemas.openxmlformats.org/presentationml/2006/main">
  <p:tag name="NUM" val="3"/>
</p:tagLst>
</file>

<file path=ppt/tags/tag104.xml><?xml version="1.0" encoding="utf-8"?>
<p:tagLst xmlns:a="http://schemas.openxmlformats.org/drawingml/2006/main" xmlns:r="http://schemas.openxmlformats.org/officeDocument/2006/relationships" xmlns:p="http://schemas.openxmlformats.org/presentationml/2006/main">
  <p:tag name="NUM" val="5"/>
</p:tagLst>
</file>

<file path=ppt/tags/tag105.xml><?xml version="1.0" encoding="utf-8"?>
<p:tagLst xmlns:a="http://schemas.openxmlformats.org/drawingml/2006/main" xmlns:r="http://schemas.openxmlformats.org/officeDocument/2006/relationships" xmlns:p="http://schemas.openxmlformats.org/presentationml/2006/main">
  <p:tag name="NUM" val="6"/>
</p:tagLst>
</file>

<file path=ppt/tags/tag106.xml><?xml version="1.0" encoding="utf-8"?>
<p:tagLst xmlns:a="http://schemas.openxmlformats.org/drawingml/2006/main" xmlns:r="http://schemas.openxmlformats.org/officeDocument/2006/relationships" xmlns:p="http://schemas.openxmlformats.org/presentationml/2006/main">
  <p:tag name="NUM" val="8"/>
</p:tagLst>
</file>

<file path=ppt/tags/tag107.xml><?xml version="1.0" encoding="utf-8"?>
<p:tagLst xmlns:a="http://schemas.openxmlformats.org/drawingml/2006/main" xmlns:r="http://schemas.openxmlformats.org/officeDocument/2006/relationships" xmlns:p="http://schemas.openxmlformats.org/presentationml/2006/main">
  <p:tag name="NUM" val="7"/>
</p:tagLst>
</file>

<file path=ppt/tags/tag108.xml><?xml version="1.0" encoding="utf-8"?>
<p:tagLst xmlns:a="http://schemas.openxmlformats.org/drawingml/2006/main" xmlns:r="http://schemas.openxmlformats.org/officeDocument/2006/relationships" xmlns:p="http://schemas.openxmlformats.org/presentationml/2006/main">
  <p:tag name="NUM" val="9"/>
</p:tagLst>
</file>

<file path=ppt/tags/tag109.xml><?xml version="1.0" encoding="utf-8"?>
<p:tagLst xmlns:a="http://schemas.openxmlformats.org/drawingml/2006/main" xmlns:r="http://schemas.openxmlformats.org/officeDocument/2006/relationships" xmlns:p="http://schemas.openxmlformats.org/presentationml/2006/main">
  <p:tag name="NUM" val="9"/>
</p:tagLst>
</file>

<file path=ppt/tags/tag11.xml><?xml version="1.0" encoding="utf-8"?>
<p:tagLst xmlns:a="http://schemas.openxmlformats.org/drawingml/2006/main" xmlns:r="http://schemas.openxmlformats.org/officeDocument/2006/relationships" xmlns:p="http://schemas.openxmlformats.org/presentationml/2006/main">
  <p:tag name="NUM" val="2"/>
</p:tagLst>
</file>

<file path=ppt/tags/tag110.xml><?xml version="1.0" encoding="utf-8"?>
<p:tagLst xmlns:a="http://schemas.openxmlformats.org/drawingml/2006/main" xmlns:r="http://schemas.openxmlformats.org/officeDocument/2006/relationships" xmlns:p="http://schemas.openxmlformats.org/presentationml/2006/main">
  <p:tag name="NUM" val="1"/>
</p:tagLst>
</file>

<file path=ppt/tags/tag111.xml><?xml version="1.0" encoding="utf-8"?>
<p:tagLst xmlns:a="http://schemas.openxmlformats.org/drawingml/2006/main" xmlns:r="http://schemas.openxmlformats.org/officeDocument/2006/relationships" xmlns:p="http://schemas.openxmlformats.org/presentationml/2006/main">
  <p:tag name="NUM" val="2"/>
</p:tagLst>
</file>

<file path=ppt/tags/tag112.xml><?xml version="1.0" encoding="utf-8"?>
<p:tagLst xmlns:a="http://schemas.openxmlformats.org/drawingml/2006/main" xmlns:r="http://schemas.openxmlformats.org/officeDocument/2006/relationships" xmlns:p="http://schemas.openxmlformats.org/presentationml/2006/main">
  <p:tag name="NUM" val="3"/>
</p:tagLst>
</file>

<file path=ppt/tags/tag113.xml><?xml version="1.0" encoding="utf-8"?>
<p:tagLst xmlns:a="http://schemas.openxmlformats.org/drawingml/2006/main" xmlns:r="http://schemas.openxmlformats.org/officeDocument/2006/relationships" xmlns:p="http://schemas.openxmlformats.org/presentationml/2006/main">
  <p:tag name="NUM" val="4"/>
</p:tagLst>
</file>

<file path=ppt/tags/tag114.xml><?xml version="1.0" encoding="utf-8"?>
<p:tagLst xmlns:a="http://schemas.openxmlformats.org/drawingml/2006/main" xmlns:r="http://schemas.openxmlformats.org/officeDocument/2006/relationships" xmlns:p="http://schemas.openxmlformats.org/presentationml/2006/main">
  <p:tag name="NUM" val="5"/>
</p:tagLst>
</file>

<file path=ppt/tags/tag115.xml><?xml version="1.0" encoding="utf-8"?>
<p:tagLst xmlns:a="http://schemas.openxmlformats.org/drawingml/2006/main" xmlns:r="http://schemas.openxmlformats.org/officeDocument/2006/relationships" xmlns:p="http://schemas.openxmlformats.org/presentationml/2006/main">
  <p:tag name="NUM" val="1"/>
</p:tagLst>
</file>

<file path=ppt/tags/tag116.xml><?xml version="1.0" encoding="utf-8"?>
<p:tagLst xmlns:a="http://schemas.openxmlformats.org/drawingml/2006/main" xmlns:r="http://schemas.openxmlformats.org/officeDocument/2006/relationships" xmlns:p="http://schemas.openxmlformats.org/presentationml/2006/main">
  <p:tag name="NUM" val="1"/>
</p:tagLst>
</file>

<file path=ppt/tags/tag117.xml><?xml version="1.0" encoding="utf-8"?>
<p:tagLst xmlns:a="http://schemas.openxmlformats.org/drawingml/2006/main" xmlns:r="http://schemas.openxmlformats.org/officeDocument/2006/relationships" xmlns:p="http://schemas.openxmlformats.org/presentationml/2006/main">
  <p:tag name="NUM" val="2"/>
</p:tagLst>
</file>

<file path=ppt/tags/tag118.xml><?xml version="1.0" encoding="utf-8"?>
<p:tagLst xmlns:a="http://schemas.openxmlformats.org/drawingml/2006/main" xmlns:r="http://schemas.openxmlformats.org/officeDocument/2006/relationships" xmlns:p="http://schemas.openxmlformats.org/presentationml/2006/main">
  <p:tag name="NUM" val="3"/>
</p:tagLst>
</file>

<file path=ppt/tags/tag119.xml><?xml version="1.0" encoding="utf-8"?>
<p:tagLst xmlns:a="http://schemas.openxmlformats.org/drawingml/2006/main" xmlns:r="http://schemas.openxmlformats.org/officeDocument/2006/relationships" xmlns:p="http://schemas.openxmlformats.org/presentationml/2006/main">
  <p:tag name="NUM" val="5"/>
</p:tagLst>
</file>

<file path=ppt/tags/tag12.xml><?xml version="1.0" encoding="utf-8"?>
<p:tagLst xmlns:a="http://schemas.openxmlformats.org/drawingml/2006/main" xmlns:r="http://schemas.openxmlformats.org/officeDocument/2006/relationships" xmlns:p="http://schemas.openxmlformats.org/presentationml/2006/main">
  <p:tag name="NUM" val="3"/>
</p:tagLst>
</file>

<file path=ppt/tags/tag120.xml><?xml version="1.0" encoding="utf-8"?>
<p:tagLst xmlns:a="http://schemas.openxmlformats.org/drawingml/2006/main" xmlns:r="http://schemas.openxmlformats.org/officeDocument/2006/relationships" xmlns:p="http://schemas.openxmlformats.org/presentationml/2006/main">
  <p:tag name="NUM" val="6"/>
</p:tagLst>
</file>

<file path=ppt/tags/tag121.xml><?xml version="1.0" encoding="utf-8"?>
<p:tagLst xmlns:a="http://schemas.openxmlformats.org/drawingml/2006/main" xmlns:r="http://schemas.openxmlformats.org/officeDocument/2006/relationships" xmlns:p="http://schemas.openxmlformats.org/presentationml/2006/main">
  <p:tag name="NUM" val="8"/>
</p:tagLst>
</file>

<file path=ppt/tags/tag122.xml><?xml version="1.0" encoding="utf-8"?>
<p:tagLst xmlns:a="http://schemas.openxmlformats.org/drawingml/2006/main" xmlns:r="http://schemas.openxmlformats.org/officeDocument/2006/relationships" xmlns:p="http://schemas.openxmlformats.org/presentationml/2006/main">
  <p:tag name="NUM" val="7"/>
</p:tagLst>
</file>

<file path=ppt/tags/tag123.xml><?xml version="1.0" encoding="utf-8"?>
<p:tagLst xmlns:a="http://schemas.openxmlformats.org/drawingml/2006/main" xmlns:r="http://schemas.openxmlformats.org/officeDocument/2006/relationships" xmlns:p="http://schemas.openxmlformats.org/presentationml/2006/main">
  <p:tag name="NUM" val="9"/>
</p:tagLst>
</file>

<file path=ppt/tags/tag124.xml><?xml version="1.0" encoding="utf-8"?>
<p:tagLst xmlns:a="http://schemas.openxmlformats.org/drawingml/2006/main" xmlns:r="http://schemas.openxmlformats.org/officeDocument/2006/relationships" xmlns:p="http://schemas.openxmlformats.org/presentationml/2006/main">
  <p:tag name="NUM" val="1"/>
</p:tagLst>
</file>

<file path=ppt/tags/tag125.xml><?xml version="1.0" encoding="utf-8"?>
<p:tagLst xmlns:a="http://schemas.openxmlformats.org/drawingml/2006/main" xmlns:r="http://schemas.openxmlformats.org/officeDocument/2006/relationships" xmlns:p="http://schemas.openxmlformats.org/presentationml/2006/main">
  <p:tag name="NUM" val="2"/>
</p:tagLst>
</file>

<file path=ppt/tags/tag126.xml><?xml version="1.0" encoding="utf-8"?>
<p:tagLst xmlns:a="http://schemas.openxmlformats.org/drawingml/2006/main" xmlns:r="http://schemas.openxmlformats.org/officeDocument/2006/relationships" xmlns:p="http://schemas.openxmlformats.org/presentationml/2006/main">
  <p:tag name="NUM" val="3"/>
</p:tagLst>
</file>

<file path=ppt/tags/tag127.xml><?xml version="1.0" encoding="utf-8"?>
<p:tagLst xmlns:a="http://schemas.openxmlformats.org/drawingml/2006/main" xmlns:r="http://schemas.openxmlformats.org/officeDocument/2006/relationships" xmlns:p="http://schemas.openxmlformats.org/presentationml/2006/main">
  <p:tag name="NUM" val="5"/>
</p:tagLst>
</file>

<file path=ppt/tags/tag128.xml><?xml version="1.0" encoding="utf-8"?>
<p:tagLst xmlns:a="http://schemas.openxmlformats.org/drawingml/2006/main" xmlns:r="http://schemas.openxmlformats.org/officeDocument/2006/relationships" xmlns:p="http://schemas.openxmlformats.org/presentationml/2006/main">
  <p:tag name="NUM" val="6"/>
</p:tagLst>
</file>

<file path=ppt/tags/tag129.xml><?xml version="1.0" encoding="utf-8"?>
<p:tagLst xmlns:a="http://schemas.openxmlformats.org/drawingml/2006/main" xmlns:r="http://schemas.openxmlformats.org/officeDocument/2006/relationships" xmlns:p="http://schemas.openxmlformats.org/presentationml/2006/main">
  <p:tag name="NUM" val="8"/>
</p:tagLst>
</file>

<file path=ppt/tags/tag13.xml><?xml version="1.0" encoding="utf-8"?>
<p:tagLst xmlns:a="http://schemas.openxmlformats.org/drawingml/2006/main" xmlns:r="http://schemas.openxmlformats.org/officeDocument/2006/relationships" xmlns:p="http://schemas.openxmlformats.org/presentationml/2006/main">
  <p:tag name="NUM" val="5"/>
</p:tagLst>
</file>

<file path=ppt/tags/tag130.xml><?xml version="1.0" encoding="utf-8"?>
<p:tagLst xmlns:a="http://schemas.openxmlformats.org/drawingml/2006/main" xmlns:r="http://schemas.openxmlformats.org/officeDocument/2006/relationships" xmlns:p="http://schemas.openxmlformats.org/presentationml/2006/main">
  <p:tag name="NUM" val="7"/>
</p:tagLst>
</file>

<file path=ppt/tags/tag131.xml><?xml version="1.0" encoding="utf-8"?>
<p:tagLst xmlns:a="http://schemas.openxmlformats.org/drawingml/2006/main" xmlns:r="http://schemas.openxmlformats.org/officeDocument/2006/relationships" xmlns:p="http://schemas.openxmlformats.org/presentationml/2006/main">
  <p:tag name="NUM" val="9"/>
</p:tagLst>
</file>

<file path=ppt/tags/tag132.xml><?xml version="1.0" encoding="utf-8"?>
<p:tagLst xmlns:a="http://schemas.openxmlformats.org/drawingml/2006/main" xmlns:r="http://schemas.openxmlformats.org/officeDocument/2006/relationships" xmlns:p="http://schemas.openxmlformats.org/presentationml/2006/main">
  <p:tag name="NUM" val="1"/>
</p:tagLst>
</file>

<file path=ppt/tags/tag133.xml><?xml version="1.0" encoding="utf-8"?>
<p:tagLst xmlns:a="http://schemas.openxmlformats.org/drawingml/2006/main" xmlns:r="http://schemas.openxmlformats.org/officeDocument/2006/relationships" xmlns:p="http://schemas.openxmlformats.org/presentationml/2006/main">
  <p:tag name="NUM" val="2"/>
</p:tagLst>
</file>

<file path=ppt/tags/tag134.xml><?xml version="1.0" encoding="utf-8"?>
<p:tagLst xmlns:a="http://schemas.openxmlformats.org/drawingml/2006/main" xmlns:r="http://schemas.openxmlformats.org/officeDocument/2006/relationships" xmlns:p="http://schemas.openxmlformats.org/presentationml/2006/main">
  <p:tag name="NUM" val="3"/>
</p:tagLst>
</file>

<file path=ppt/tags/tag135.xml><?xml version="1.0" encoding="utf-8"?>
<p:tagLst xmlns:a="http://schemas.openxmlformats.org/drawingml/2006/main" xmlns:r="http://schemas.openxmlformats.org/officeDocument/2006/relationships" xmlns:p="http://schemas.openxmlformats.org/presentationml/2006/main">
  <p:tag name="NUM" val="5"/>
</p:tagLst>
</file>

<file path=ppt/tags/tag136.xml><?xml version="1.0" encoding="utf-8"?>
<p:tagLst xmlns:a="http://schemas.openxmlformats.org/drawingml/2006/main" xmlns:r="http://schemas.openxmlformats.org/officeDocument/2006/relationships" xmlns:p="http://schemas.openxmlformats.org/presentationml/2006/main">
  <p:tag name="NUM" val="6"/>
</p:tagLst>
</file>

<file path=ppt/tags/tag137.xml><?xml version="1.0" encoding="utf-8"?>
<p:tagLst xmlns:a="http://schemas.openxmlformats.org/drawingml/2006/main" xmlns:r="http://schemas.openxmlformats.org/officeDocument/2006/relationships" xmlns:p="http://schemas.openxmlformats.org/presentationml/2006/main">
  <p:tag name="NUM" val="8"/>
</p:tagLst>
</file>

<file path=ppt/tags/tag138.xml><?xml version="1.0" encoding="utf-8"?>
<p:tagLst xmlns:a="http://schemas.openxmlformats.org/drawingml/2006/main" xmlns:r="http://schemas.openxmlformats.org/officeDocument/2006/relationships" xmlns:p="http://schemas.openxmlformats.org/presentationml/2006/main">
  <p:tag name="NUM" val="7"/>
</p:tagLst>
</file>

<file path=ppt/tags/tag139.xml><?xml version="1.0" encoding="utf-8"?>
<p:tagLst xmlns:a="http://schemas.openxmlformats.org/drawingml/2006/main" xmlns:r="http://schemas.openxmlformats.org/officeDocument/2006/relationships" xmlns:p="http://schemas.openxmlformats.org/presentationml/2006/main">
  <p:tag name="NUM" val="9"/>
</p:tagLst>
</file>

<file path=ppt/tags/tag14.xml><?xml version="1.0" encoding="utf-8"?>
<p:tagLst xmlns:a="http://schemas.openxmlformats.org/drawingml/2006/main" xmlns:r="http://schemas.openxmlformats.org/officeDocument/2006/relationships" xmlns:p="http://schemas.openxmlformats.org/presentationml/2006/main">
  <p:tag name="NUM" val="6"/>
</p:tagLst>
</file>

<file path=ppt/tags/tag140.xml><?xml version="1.0" encoding="utf-8"?>
<p:tagLst xmlns:a="http://schemas.openxmlformats.org/drawingml/2006/main" xmlns:r="http://schemas.openxmlformats.org/officeDocument/2006/relationships" xmlns:p="http://schemas.openxmlformats.org/presentationml/2006/main">
  <p:tag name="NUM" val="9"/>
</p:tagLst>
</file>

<file path=ppt/tags/tag141.xml><?xml version="1.0" encoding="utf-8"?>
<p:tagLst xmlns:a="http://schemas.openxmlformats.org/drawingml/2006/main" xmlns:r="http://schemas.openxmlformats.org/officeDocument/2006/relationships" xmlns:p="http://schemas.openxmlformats.org/presentationml/2006/main">
  <p:tag name="NUM" val="1"/>
</p:tagLst>
</file>

<file path=ppt/tags/tag142.xml><?xml version="1.0" encoding="utf-8"?>
<p:tagLst xmlns:a="http://schemas.openxmlformats.org/drawingml/2006/main" xmlns:r="http://schemas.openxmlformats.org/officeDocument/2006/relationships" xmlns:p="http://schemas.openxmlformats.org/presentationml/2006/main">
  <p:tag name="NUM" val="2"/>
</p:tagLst>
</file>

<file path=ppt/tags/tag143.xml><?xml version="1.0" encoding="utf-8"?>
<p:tagLst xmlns:a="http://schemas.openxmlformats.org/drawingml/2006/main" xmlns:r="http://schemas.openxmlformats.org/officeDocument/2006/relationships" xmlns:p="http://schemas.openxmlformats.org/presentationml/2006/main">
  <p:tag name="NUM" val="3"/>
</p:tagLst>
</file>

<file path=ppt/tags/tag144.xml><?xml version="1.0" encoding="utf-8"?>
<p:tagLst xmlns:a="http://schemas.openxmlformats.org/drawingml/2006/main" xmlns:r="http://schemas.openxmlformats.org/officeDocument/2006/relationships" xmlns:p="http://schemas.openxmlformats.org/presentationml/2006/main">
  <p:tag name="NUM" val="5"/>
</p:tagLst>
</file>

<file path=ppt/tags/tag145.xml><?xml version="1.0" encoding="utf-8"?>
<p:tagLst xmlns:a="http://schemas.openxmlformats.org/drawingml/2006/main" xmlns:r="http://schemas.openxmlformats.org/officeDocument/2006/relationships" xmlns:p="http://schemas.openxmlformats.org/presentationml/2006/main">
  <p:tag name="NUM" val="6"/>
</p:tagLst>
</file>

<file path=ppt/tags/tag146.xml><?xml version="1.0" encoding="utf-8"?>
<p:tagLst xmlns:a="http://schemas.openxmlformats.org/drawingml/2006/main" xmlns:r="http://schemas.openxmlformats.org/officeDocument/2006/relationships" xmlns:p="http://schemas.openxmlformats.org/presentationml/2006/main">
  <p:tag name="NUM" val="8"/>
</p:tagLst>
</file>

<file path=ppt/tags/tag147.xml><?xml version="1.0" encoding="utf-8"?>
<p:tagLst xmlns:a="http://schemas.openxmlformats.org/drawingml/2006/main" xmlns:r="http://schemas.openxmlformats.org/officeDocument/2006/relationships" xmlns:p="http://schemas.openxmlformats.org/presentationml/2006/main">
  <p:tag name="NUM" val="7"/>
</p:tagLst>
</file>

<file path=ppt/tags/tag148.xml><?xml version="1.0" encoding="utf-8"?>
<p:tagLst xmlns:a="http://schemas.openxmlformats.org/drawingml/2006/main" xmlns:r="http://schemas.openxmlformats.org/officeDocument/2006/relationships" xmlns:p="http://schemas.openxmlformats.org/presentationml/2006/main">
  <p:tag name="NUM" val="9"/>
</p:tagLst>
</file>

<file path=ppt/tags/tag149.xml><?xml version="1.0" encoding="utf-8"?>
<p:tagLst xmlns:a="http://schemas.openxmlformats.org/drawingml/2006/main" xmlns:r="http://schemas.openxmlformats.org/officeDocument/2006/relationships" xmlns:p="http://schemas.openxmlformats.org/presentationml/2006/main">
  <p:tag name="NUM" val="9"/>
</p:tagLst>
</file>

<file path=ppt/tags/tag15.xml><?xml version="1.0" encoding="utf-8"?>
<p:tagLst xmlns:a="http://schemas.openxmlformats.org/drawingml/2006/main" xmlns:r="http://schemas.openxmlformats.org/officeDocument/2006/relationships" xmlns:p="http://schemas.openxmlformats.org/presentationml/2006/main">
  <p:tag name="NUM" val="8"/>
</p:tagLst>
</file>

<file path=ppt/tags/tag150.xml><?xml version="1.0" encoding="utf-8"?>
<p:tagLst xmlns:a="http://schemas.openxmlformats.org/drawingml/2006/main" xmlns:r="http://schemas.openxmlformats.org/officeDocument/2006/relationships" xmlns:p="http://schemas.openxmlformats.org/presentationml/2006/main">
  <p:tag name="NUM" val="1"/>
</p:tagLst>
</file>

<file path=ppt/tags/tag151.xml><?xml version="1.0" encoding="utf-8"?>
<p:tagLst xmlns:a="http://schemas.openxmlformats.org/drawingml/2006/main" xmlns:r="http://schemas.openxmlformats.org/officeDocument/2006/relationships" xmlns:p="http://schemas.openxmlformats.org/presentationml/2006/main">
  <p:tag name="NUM" val="2"/>
</p:tagLst>
</file>

<file path=ppt/tags/tag152.xml><?xml version="1.0" encoding="utf-8"?>
<p:tagLst xmlns:a="http://schemas.openxmlformats.org/drawingml/2006/main" xmlns:r="http://schemas.openxmlformats.org/officeDocument/2006/relationships" xmlns:p="http://schemas.openxmlformats.org/presentationml/2006/main">
  <p:tag name="NUM" val="3"/>
</p:tagLst>
</file>

<file path=ppt/tags/tag153.xml><?xml version="1.0" encoding="utf-8"?>
<p:tagLst xmlns:a="http://schemas.openxmlformats.org/drawingml/2006/main" xmlns:r="http://schemas.openxmlformats.org/officeDocument/2006/relationships" xmlns:p="http://schemas.openxmlformats.org/presentationml/2006/main">
  <p:tag name="NUM" val="5"/>
</p:tagLst>
</file>

<file path=ppt/tags/tag154.xml><?xml version="1.0" encoding="utf-8"?>
<p:tagLst xmlns:a="http://schemas.openxmlformats.org/drawingml/2006/main" xmlns:r="http://schemas.openxmlformats.org/officeDocument/2006/relationships" xmlns:p="http://schemas.openxmlformats.org/presentationml/2006/main">
  <p:tag name="NUM" val="6"/>
</p:tagLst>
</file>

<file path=ppt/tags/tag155.xml><?xml version="1.0" encoding="utf-8"?>
<p:tagLst xmlns:a="http://schemas.openxmlformats.org/drawingml/2006/main" xmlns:r="http://schemas.openxmlformats.org/officeDocument/2006/relationships" xmlns:p="http://schemas.openxmlformats.org/presentationml/2006/main">
  <p:tag name="NUM" val="8"/>
</p:tagLst>
</file>

<file path=ppt/tags/tag156.xml><?xml version="1.0" encoding="utf-8"?>
<p:tagLst xmlns:a="http://schemas.openxmlformats.org/drawingml/2006/main" xmlns:r="http://schemas.openxmlformats.org/officeDocument/2006/relationships" xmlns:p="http://schemas.openxmlformats.org/presentationml/2006/main">
  <p:tag name="NUM" val="7"/>
</p:tagLst>
</file>

<file path=ppt/tags/tag157.xml><?xml version="1.0" encoding="utf-8"?>
<p:tagLst xmlns:a="http://schemas.openxmlformats.org/drawingml/2006/main" xmlns:r="http://schemas.openxmlformats.org/officeDocument/2006/relationships" xmlns:p="http://schemas.openxmlformats.org/presentationml/2006/main">
  <p:tag name="NUM" val="9"/>
</p:tagLst>
</file>

<file path=ppt/tags/tag158.xml><?xml version="1.0" encoding="utf-8"?>
<p:tagLst xmlns:a="http://schemas.openxmlformats.org/drawingml/2006/main" xmlns:r="http://schemas.openxmlformats.org/officeDocument/2006/relationships" xmlns:p="http://schemas.openxmlformats.org/presentationml/2006/main">
  <p:tag name="NUM" val="9"/>
</p:tagLst>
</file>

<file path=ppt/tags/tag159.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9"/>
</p:tagLst>
</file>

<file path=ppt/tags/tag160.xml><?xml version="1.0" encoding="utf-8"?>
<p:tagLst xmlns:a="http://schemas.openxmlformats.org/drawingml/2006/main" xmlns:r="http://schemas.openxmlformats.org/officeDocument/2006/relationships" xmlns:p="http://schemas.openxmlformats.org/presentationml/2006/main">
  <p:tag name="NUM" val="2"/>
</p:tagLst>
</file>

<file path=ppt/tags/tag161.xml><?xml version="1.0" encoding="utf-8"?>
<p:tagLst xmlns:a="http://schemas.openxmlformats.org/drawingml/2006/main" xmlns:r="http://schemas.openxmlformats.org/officeDocument/2006/relationships" xmlns:p="http://schemas.openxmlformats.org/presentationml/2006/main">
  <p:tag name="NUM" val="3"/>
</p:tagLst>
</file>

<file path=ppt/tags/tag162.xml><?xml version="1.0" encoding="utf-8"?>
<p:tagLst xmlns:a="http://schemas.openxmlformats.org/drawingml/2006/main" xmlns:r="http://schemas.openxmlformats.org/officeDocument/2006/relationships" xmlns:p="http://schemas.openxmlformats.org/presentationml/2006/main">
  <p:tag name="NUM" val="5"/>
</p:tagLst>
</file>

<file path=ppt/tags/tag163.xml><?xml version="1.0" encoding="utf-8"?>
<p:tagLst xmlns:a="http://schemas.openxmlformats.org/drawingml/2006/main" xmlns:r="http://schemas.openxmlformats.org/officeDocument/2006/relationships" xmlns:p="http://schemas.openxmlformats.org/presentationml/2006/main">
  <p:tag name="NUM" val="6"/>
</p:tagLst>
</file>

<file path=ppt/tags/tag164.xml><?xml version="1.0" encoding="utf-8"?>
<p:tagLst xmlns:a="http://schemas.openxmlformats.org/drawingml/2006/main" xmlns:r="http://schemas.openxmlformats.org/officeDocument/2006/relationships" xmlns:p="http://schemas.openxmlformats.org/presentationml/2006/main">
  <p:tag name="NUM" val="8"/>
</p:tagLst>
</file>

<file path=ppt/tags/tag165.xml><?xml version="1.0" encoding="utf-8"?>
<p:tagLst xmlns:a="http://schemas.openxmlformats.org/drawingml/2006/main" xmlns:r="http://schemas.openxmlformats.org/officeDocument/2006/relationships" xmlns:p="http://schemas.openxmlformats.org/presentationml/2006/main">
  <p:tag name="NUM" val="7"/>
</p:tagLst>
</file>

<file path=ppt/tags/tag166.xml><?xml version="1.0" encoding="utf-8"?>
<p:tagLst xmlns:a="http://schemas.openxmlformats.org/drawingml/2006/main" xmlns:r="http://schemas.openxmlformats.org/officeDocument/2006/relationships" xmlns:p="http://schemas.openxmlformats.org/presentationml/2006/main">
  <p:tag name="NUM" val="9"/>
</p:tagLst>
</file>

<file path=ppt/tags/tag167.xml><?xml version="1.0" encoding="utf-8"?>
<p:tagLst xmlns:a="http://schemas.openxmlformats.org/drawingml/2006/main" xmlns:r="http://schemas.openxmlformats.org/officeDocument/2006/relationships" xmlns:p="http://schemas.openxmlformats.org/presentationml/2006/main">
  <p:tag name="NUM" val="9"/>
</p:tagLst>
</file>

<file path=ppt/tags/tag168.xml><?xml version="1.0" encoding="utf-8"?>
<p:tagLst xmlns:a="http://schemas.openxmlformats.org/drawingml/2006/main" xmlns:r="http://schemas.openxmlformats.org/officeDocument/2006/relationships" xmlns:p="http://schemas.openxmlformats.org/presentationml/2006/main">
  <p:tag name="NUM" val="1"/>
</p:tagLst>
</file>

<file path=ppt/tags/tag169.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9"/>
</p:tagLst>
</file>

<file path=ppt/tags/tag170.xml><?xml version="1.0" encoding="utf-8"?>
<p:tagLst xmlns:a="http://schemas.openxmlformats.org/drawingml/2006/main" xmlns:r="http://schemas.openxmlformats.org/officeDocument/2006/relationships" xmlns:p="http://schemas.openxmlformats.org/presentationml/2006/main">
  <p:tag name="NUM" val="3"/>
</p:tagLst>
</file>

<file path=ppt/tags/tag171.xml><?xml version="1.0" encoding="utf-8"?>
<p:tagLst xmlns:a="http://schemas.openxmlformats.org/drawingml/2006/main" xmlns:r="http://schemas.openxmlformats.org/officeDocument/2006/relationships" xmlns:p="http://schemas.openxmlformats.org/presentationml/2006/main">
  <p:tag name="NUM" val="5"/>
</p:tagLst>
</file>

<file path=ppt/tags/tag172.xml><?xml version="1.0" encoding="utf-8"?>
<p:tagLst xmlns:a="http://schemas.openxmlformats.org/drawingml/2006/main" xmlns:r="http://schemas.openxmlformats.org/officeDocument/2006/relationships" xmlns:p="http://schemas.openxmlformats.org/presentationml/2006/main">
  <p:tag name="NUM" val="6"/>
</p:tagLst>
</file>

<file path=ppt/tags/tag173.xml><?xml version="1.0" encoding="utf-8"?>
<p:tagLst xmlns:a="http://schemas.openxmlformats.org/drawingml/2006/main" xmlns:r="http://schemas.openxmlformats.org/officeDocument/2006/relationships" xmlns:p="http://schemas.openxmlformats.org/presentationml/2006/main">
  <p:tag name="NUM" val="8"/>
</p:tagLst>
</file>

<file path=ppt/tags/tag174.xml><?xml version="1.0" encoding="utf-8"?>
<p:tagLst xmlns:a="http://schemas.openxmlformats.org/drawingml/2006/main" xmlns:r="http://schemas.openxmlformats.org/officeDocument/2006/relationships" xmlns:p="http://schemas.openxmlformats.org/presentationml/2006/main">
  <p:tag name="NUM" val="7"/>
</p:tagLst>
</file>

<file path=ppt/tags/tag175.xml><?xml version="1.0" encoding="utf-8"?>
<p:tagLst xmlns:a="http://schemas.openxmlformats.org/drawingml/2006/main" xmlns:r="http://schemas.openxmlformats.org/officeDocument/2006/relationships" xmlns:p="http://schemas.openxmlformats.org/presentationml/2006/main">
  <p:tag name="NUM" val="9"/>
</p:tagLst>
</file>

<file path=ppt/tags/tag176.xml><?xml version="1.0" encoding="utf-8"?>
<p:tagLst xmlns:a="http://schemas.openxmlformats.org/drawingml/2006/main" xmlns:r="http://schemas.openxmlformats.org/officeDocument/2006/relationships" xmlns:p="http://schemas.openxmlformats.org/presentationml/2006/main">
  <p:tag name="NUM" val="9"/>
</p:tagLst>
</file>

<file path=ppt/tags/tag177.xml><?xml version="1.0" encoding="utf-8"?>
<p:tagLst xmlns:a="http://schemas.openxmlformats.org/drawingml/2006/main" xmlns:r="http://schemas.openxmlformats.org/officeDocument/2006/relationships" xmlns:p="http://schemas.openxmlformats.org/presentationml/2006/main">
  <p:tag name="NUM" val="1"/>
</p:tagLst>
</file>

<file path=ppt/tags/tag178.xml><?xml version="1.0" encoding="utf-8"?>
<p:tagLst xmlns:a="http://schemas.openxmlformats.org/drawingml/2006/main" xmlns:r="http://schemas.openxmlformats.org/officeDocument/2006/relationships" xmlns:p="http://schemas.openxmlformats.org/presentationml/2006/main">
  <p:tag name="NUM" val="2"/>
</p:tagLst>
</file>

<file path=ppt/tags/tag179.xml><?xml version="1.0" encoding="utf-8"?>
<p:tagLst xmlns:a="http://schemas.openxmlformats.org/drawingml/2006/main" xmlns:r="http://schemas.openxmlformats.org/officeDocument/2006/relationships" xmlns:p="http://schemas.openxmlformats.org/presentationml/2006/main">
  <p:tag name="NUM" val="3"/>
</p:tagLst>
</file>

<file path=ppt/tags/tag18.xml><?xml version="1.0" encoding="utf-8"?>
<p:tagLst xmlns:a="http://schemas.openxmlformats.org/drawingml/2006/main" xmlns:r="http://schemas.openxmlformats.org/officeDocument/2006/relationships" xmlns:p="http://schemas.openxmlformats.org/presentationml/2006/main">
  <p:tag name="NUM" val="7"/>
</p:tagLst>
</file>

<file path=ppt/tags/tag180.xml><?xml version="1.0" encoding="utf-8"?>
<p:tagLst xmlns:a="http://schemas.openxmlformats.org/drawingml/2006/main" xmlns:r="http://schemas.openxmlformats.org/officeDocument/2006/relationships" xmlns:p="http://schemas.openxmlformats.org/presentationml/2006/main">
  <p:tag name="NUM" val="5"/>
</p:tagLst>
</file>

<file path=ppt/tags/tag181.xml><?xml version="1.0" encoding="utf-8"?>
<p:tagLst xmlns:a="http://schemas.openxmlformats.org/drawingml/2006/main" xmlns:r="http://schemas.openxmlformats.org/officeDocument/2006/relationships" xmlns:p="http://schemas.openxmlformats.org/presentationml/2006/main">
  <p:tag name="NUM" val="6"/>
</p:tagLst>
</file>

<file path=ppt/tags/tag182.xml><?xml version="1.0" encoding="utf-8"?>
<p:tagLst xmlns:a="http://schemas.openxmlformats.org/drawingml/2006/main" xmlns:r="http://schemas.openxmlformats.org/officeDocument/2006/relationships" xmlns:p="http://schemas.openxmlformats.org/presentationml/2006/main">
  <p:tag name="NUM" val="8"/>
</p:tagLst>
</file>

<file path=ppt/tags/tag183.xml><?xml version="1.0" encoding="utf-8"?>
<p:tagLst xmlns:a="http://schemas.openxmlformats.org/drawingml/2006/main" xmlns:r="http://schemas.openxmlformats.org/officeDocument/2006/relationships" xmlns:p="http://schemas.openxmlformats.org/presentationml/2006/main">
  <p:tag name="NUM" val="7"/>
</p:tagLst>
</file>

<file path=ppt/tags/tag184.xml><?xml version="1.0" encoding="utf-8"?>
<p:tagLst xmlns:a="http://schemas.openxmlformats.org/drawingml/2006/main" xmlns:r="http://schemas.openxmlformats.org/officeDocument/2006/relationships" xmlns:p="http://schemas.openxmlformats.org/presentationml/2006/main">
  <p:tag name="NUM" val="9"/>
</p:tagLst>
</file>

<file path=ppt/tags/tag185.xml><?xml version="1.0" encoding="utf-8"?>
<p:tagLst xmlns:a="http://schemas.openxmlformats.org/drawingml/2006/main" xmlns:r="http://schemas.openxmlformats.org/officeDocument/2006/relationships" xmlns:p="http://schemas.openxmlformats.org/presentationml/2006/main">
  <p:tag name="NUM" val="9"/>
</p:tagLst>
</file>

<file path=ppt/tags/tag186.xml><?xml version="1.0" encoding="utf-8"?>
<p:tagLst xmlns:a="http://schemas.openxmlformats.org/drawingml/2006/main" xmlns:r="http://schemas.openxmlformats.org/officeDocument/2006/relationships" xmlns:p="http://schemas.openxmlformats.org/presentationml/2006/main">
  <p:tag name="NUM" val="1"/>
</p:tagLst>
</file>

<file path=ppt/tags/tag187.xml><?xml version="1.0" encoding="utf-8"?>
<p:tagLst xmlns:a="http://schemas.openxmlformats.org/drawingml/2006/main" xmlns:r="http://schemas.openxmlformats.org/officeDocument/2006/relationships" xmlns:p="http://schemas.openxmlformats.org/presentationml/2006/main">
  <p:tag name="NUM" val="2"/>
</p:tagLst>
</file>

<file path=ppt/tags/tag188.xml><?xml version="1.0" encoding="utf-8"?>
<p:tagLst xmlns:a="http://schemas.openxmlformats.org/drawingml/2006/main" xmlns:r="http://schemas.openxmlformats.org/officeDocument/2006/relationships" xmlns:p="http://schemas.openxmlformats.org/presentationml/2006/main">
  <p:tag name="NUM" val="3"/>
</p:tagLst>
</file>

<file path=ppt/tags/tag189.xml><?xml version="1.0" encoding="utf-8"?>
<p:tagLst xmlns:a="http://schemas.openxmlformats.org/drawingml/2006/main" xmlns:r="http://schemas.openxmlformats.org/officeDocument/2006/relationships" xmlns:p="http://schemas.openxmlformats.org/presentationml/2006/main">
  <p:tag name="NUM" val="4"/>
</p:tagLst>
</file>

<file path=ppt/tags/tag19.xml><?xml version="1.0" encoding="utf-8"?>
<p:tagLst xmlns:a="http://schemas.openxmlformats.org/drawingml/2006/main" xmlns:r="http://schemas.openxmlformats.org/officeDocument/2006/relationships" xmlns:p="http://schemas.openxmlformats.org/presentationml/2006/main">
  <p:tag name="NUM" val="2"/>
</p:tagLst>
</file>

<file path=ppt/tags/tag190.xml><?xml version="1.0" encoding="utf-8"?>
<p:tagLst xmlns:a="http://schemas.openxmlformats.org/drawingml/2006/main" xmlns:r="http://schemas.openxmlformats.org/officeDocument/2006/relationships" xmlns:p="http://schemas.openxmlformats.org/presentationml/2006/main">
  <p:tag name="NUM" val="5"/>
</p:tagLst>
</file>

<file path=ppt/tags/tag191.xml><?xml version="1.0" encoding="utf-8"?>
<p:tagLst xmlns:a="http://schemas.openxmlformats.org/drawingml/2006/main" xmlns:r="http://schemas.openxmlformats.org/officeDocument/2006/relationships" xmlns:p="http://schemas.openxmlformats.org/presentationml/2006/main">
  <p:tag name="NUM" val="1"/>
</p:tagLst>
</file>

<file path=ppt/tags/tag192.xml><?xml version="1.0" encoding="utf-8"?>
<p:tagLst xmlns:a="http://schemas.openxmlformats.org/drawingml/2006/main" xmlns:r="http://schemas.openxmlformats.org/officeDocument/2006/relationships" xmlns:p="http://schemas.openxmlformats.org/presentationml/2006/main">
  <p:tag name="NUM" val="1"/>
</p:tagLst>
</file>

<file path=ppt/tags/tag193.xml><?xml version="1.0" encoding="utf-8"?>
<p:tagLst xmlns:a="http://schemas.openxmlformats.org/drawingml/2006/main" xmlns:r="http://schemas.openxmlformats.org/officeDocument/2006/relationships" xmlns:p="http://schemas.openxmlformats.org/presentationml/2006/main">
  <p:tag name="NUM" val="2"/>
</p:tagLst>
</file>

<file path=ppt/tags/tag194.xml><?xml version="1.0" encoding="utf-8"?>
<p:tagLst xmlns:a="http://schemas.openxmlformats.org/drawingml/2006/main" xmlns:r="http://schemas.openxmlformats.org/officeDocument/2006/relationships" xmlns:p="http://schemas.openxmlformats.org/presentationml/2006/main">
  <p:tag name="NUM" val="3"/>
</p:tagLst>
</file>

<file path=ppt/tags/tag195.xml><?xml version="1.0" encoding="utf-8"?>
<p:tagLst xmlns:a="http://schemas.openxmlformats.org/drawingml/2006/main" xmlns:r="http://schemas.openxmlformats.org/officeDocument/2006/relationships" xmlns:p="http://schemas.openxmlformats.org/presentationml/2006/main">
  <p:tag name="NUM" val="5"/>
</p:tagLst>
</file>

<file path=ppt/tags/tag196.xml><?xml version="1.0" encoding="utf-8"?>
<p:tagLst xmlns:a="http://schemas.openxmlformats.org/drawingml/2006/main" xmlns:r="http://schemas.openxmlformats.org/officeDocument/2006/relationships" xmlns:p="http://schemas.openxmlformats.org/presentationml/2006/main">
  <p:tag name="NUM" val="6"/>
</p:tagLst>
</file>

<file path=ppt/tags/tag197.xml><?xml version="1.0" encoding="utf-8"?>
<p:tagLst xmlns:a="http://schemas.openxmlformats.org/drawingml/2006/main" xmlns:r="http://schemas.openxmlformats.org/officeDocument/2006/relationships" xmlns:p="http://schemas.openxmlformats.org/presentationml/2006/main">
  <p:tag name="NUM" val="8"/>
</p:tagLst>
</file>

<file path=ppt/tags/tag198.xml><?xml version="1.0" encoding="utf-8"?>
<p:tagLst xmlns:a="http://schemas.openxmlformats.org/drawingml/2006/main" xmlns:r="http://schemas.openxmlformats.org/officeDocument/2006/relationships" xmlns:p="http://schemas.openxmlformats.org/presentationml/2006/main">
  <p:tag name="NUM" val="9"/>
</p:tagLst>
</file>

<file path=ppt/tags/tag199.xml><?xml version="1.0" encoding="utf-8"?>
<p:tagLst xmlns:a="http://schemas.openxmlformats.org/drawingml/2006/main" xmlns:r="http://schemas.openxmlformats.org/officeDocument/2006/relationships" xmlns:p="http://schemas.openxmlformats.org/presentationml/2006/main">
  <p:tag name="NUM" val="7"/>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3"/>
</p:tagLst>
</file>

<file path=ppt/tags/tag200.xml><?xml version="1.0" encoding="utf-8"?>
<p:tagLst xmlns:a="http://schemas.openxmlformats.org/drawingml/2006/main" xmlns:r="http://schemas.openxmlformats.org/officeDocument/2006/relationships" xmlns:p="http://schemas.openxmlformats.org/presentationml/2006/main">
  <p:tag name="NUM" val="9"/>
</p:tagLst>
</file>

<file path=ppt/tags/tag201.xml><?xml version="1.0" encoding="utf-8"?>
<p:tagLst xmlns:a="http://schemas.openxmlformats.org/drawingml/2006/main" xmlns:r="http://schemas.openxmlformats.org/officeDocument/2006/relationships" xmlns:p="http://schemas.openxmlformats.org/presentationml/2006/main">
  <p:tag name="NUM" val="1"/>
</p:tagLst>
</file>

<file path=ppt/tags/tag202.xml><?xml version="1.0" encoding="utf-8"?>
<p:tagLst xmlns:a="http://schemas.openxmlformats.org/drawingml/2006/main" xmlns:r="http://schemas.openxmlformats.org/officeDocument/2006/relationships" xmlns:p="http://schemas.openxmlformats.org/presentationml/2006/main">
  <p:tag name="NUM" val="2"/>
</p:tagLst>
</file>

<file path=ppt/tags/tag203.xml><?xml version="1.0" encoding="utf-8"?>
<p:tagLst xmlns:a="http://schemas.openxmlformats.org/drawingml/2006/main" xmlns:r="http://schemas.openxmlformats.org/officeDocument/2006/relationships" xmlns:p="http://schemas.openxmlformats.org/presentationml/2006/main">
  <p:tag name="NUM" val="3"/>
</p:tagLst>
</file>

<file path=ppt/tags/tag204.xml><?xml version="1.0" encoding="utf-8"?>
<p:tagLst xmlns:a="http://schemas.openxmlformats.org/drawingml/2006/main" xmlns:r="http://schemas.openxmlformats.org/officeDocument/2006/relationships" xmlns:p="http://schemas.openxmlformats.org/presentationml/2006/main">
  <p:tag name="NUM" val="5"/>
</p:tagLst>
</file>

<file path=ppt/tags/tag205.xml><?xml version="1.0" encoding="utf-8"?>
<p:tagLst xmlns:a="http://schemas.openxmlformats.org/drawingml/2006/main" xmlns:r="http://schemas.openxmlformats.org/officeDocument/2006/relationships" xmlns:p="http://schemas.openxmlformats.org/presentationml/2006/main">
  <p:tag name="NUM" val="6"/>
</p:tagLst>
</file>

<file path=ppt/tags/tag206.xml><?xml version="1.0" encoding="utf-8"?>
<p:tagLst xmlns:a="http://schemas.openxmlformats.org/drawingml/2006/main" xmlns:r="http://schemas.openxmlformats.org/officeDocument/2006/relationships" xmlns:p="http://schemas.openxmlformats.org/presentationml/2006/main">
  <p:tag name="NUM" val="8"/>
</p:tagLst>
</file>

<file path=ppt/tags/tag207.xml><?xml version="1.0" encoding="utf-8"?>
<p:tagLst xmlns:a="http://schemas.openxmlformats.org/drawingml/2006/main" xmlns:r="http://schemas.openxmlformats.org/officeDocument/2006/relationships" xmlns:p="http://schemas.openxmlformats.org/presentationml/2006/main">
  <p:tag name="NUM" val="9"/>
</p:tagLst>
</file>

<file path=ppt/tags/tag208.xml><?xml version="1.0" encoding="utf-8"?>
<p:tagLst xmlns:a="http://schemas.openxmlformats.org/drawingml/2006/main" xmlns:r="http://schemas.openxmlformats.org/officeDocument/2006/relationships" xmlns:p="http://schemas.openxmlformats.org/presentationml/2006/main">
  <p:tag name="NUM" val="7"/>
</p:tagLst>
</file>

<file path=ppt/tags/tag209.xml><?xml version="1.0" encoding="utf-8"?>
<p:tagLst xmlns:a="http://schemas.openxmlformats.org/drawingml/2006/main" xmlns:r="http://schemas.openxmlformats.org/officeDocument/2006/relationships" xmlns:p="http://schemas.openxmlformats.org/presentationml/2006/main">
  <p:tag name="NUM" val="9"/>
</p:tagLst>
</file>

<file path=ppt/tags/tag21.xml><?xml version="1.0" encoding="utf-8"?>
<p:tagLst xmlns:a="http://schemas.openxmlformats.org/drawingml/2006/main" xmlns:r="http://schemas.openxmlformats.org/officeDocument/2006/relationships" xmlns:p="http://schemas.openxmlformats.org/presentationml/2006/main">
  <p:tag name="NUM" val="5"/>
</p:tagLst>
</file>

<file path=ppt/tags/tag210.xml><?xml version="1.0" encoding="utf-8"?>
<p:tagLst xmlns:a="http://schemas.openxmlformats.org/drawingml/2006/main" xmlns:r="http://schemas.openxmlformats.org/officeDocument/2006/relationships" xmlns:p="http://schemas.openxmlformats.org/presentationml/2006/main">
  <p:tag name="NUM" val="1"/>
</p:tagLst>
</file>

<file path=ppt/tags/tag211.xml><?xml version="1.0" encoding="utf-8"?>
<p:tagLst xmlns:a="http://schemas.openxmlformats.org/drawingml/2006/main" xmlns:r="http://schemas.openxmlformats.org/officeDocument/2006/relationships" xmlns:p="http://schemas.openxmlformats.org/presentationml/2006/main">
  <p:tag name="NUM" val="2"/>
</p:tagLst>
</file>

<file path=ppt/tags/tag212.xml><?xml version="1.0" encoding="utf-8"?>
<p:tagLst xmlns:a="http://schemas.openxmlformats.org/drawingml/2006/main" xmlns:r="http://schemas.openxmlformats.org/officeDocument/2006/relationships" xmlns:p="http://schemas.openxmlformats.org/presentationml/2006/main">
  <p:tag name="NUM" val="3"/>
</p:tagLst>
</file>

<file path=ppt/tags/tag213.xml><?xml version="1.0" encoding="utf-8"?>
<p:tagLst xmlns:a="http://schemas.openxmlformats.org/drawingml/2006/main" xmlns:r="http://schemas.openxmlformats.org/officeDocument/2006/relationships" xmlns:p="http://schemas.openxmlformats.org/presentationml/2006/main">
  <p:tag name="NUM" val="5"/>
</p:tagLst>
</file>

<file path=ppt/tags/tag214.xml><?xml version="1.0" encoding="utf-8"?>
<p:tagLst xmlns:a="http://schemas.openxmlformats.org/drawingml/2006/main" xmlns:r="http://schemas.openxmlformats.org/officeDocument/2006/relationships" xmlns:p="http://schemas.openxmlformats.org/presentationml/2006/main">
  <p:tag name="NUM" val="6"/>
</p:tagLst>
</file>

<file path=ppt/tags/tag215.xml><?xml version="1.0" encoding="utf-8"?>
<p:tagLst xmlns:a="http://schemas.openxmlformats.org/drawingml/2006/main" xmlns:r="http://schemas.openxmlformats.org/officeDocument/2006/relationships" xmlns:p="http://schemas.openxmlformats.org/presentationml/2006/main">
  <p:tag name="NUM" val="8"/>
</p:tagLst>
</file>

<file path=ppt/tags/tag216.xml><?xml version="1.0" encoding="utf-8"?>
<p:tagLst xmlns:a="http://schemas.openxmlformats.org/drawingml/2006/main" xmlns:r="http://schemas.openxmlformats.org/officeDocument/2006/relationships" xmlns:p="http://schemas.openxmlformats.org/presentationml/2006/main">
  <p:tag name="NUM" val="9"/>
</p:tagLst>
</file>

<file path=ppt/tags/tag217.xml><?xml version="1.0" encoding="utf-8"?>
<p:tagLst xmlns:a="http://schemas.openxmlformats.org/drawingml/2006/main" xmlns:r="http://schemas.openxmlformats.org/officeDocument/2006/relationships" xmlns:p="http://schemas.openxmlformats.org/presentationml/2006/main">
  <p:tag name="NUM" val="7"/>
</p:tagLst>
</file>

<file path=ppt/tags/tag218.xml><?xml version="1.0" encoding="utf-8"?>
<p:tagLst xmlns:a="http://schemas.openxmlformats.org/drawingml/2006/main" xmlns:r="http://schemas.openxmlformats.org/officeDocument/2006/relationships" xmlns:p="http://schemas.openxmlformats.org/presentationml/2006/main">
  <p:tag name="NUM" val="9"/>
</p:tagLst>
</file>

<file path=ppt/tags/tag219.xml><?xml version="1.0" encoding="utf-8"?>
<p:tagLst xmlns:a="http://schemas.openxmlformats.org/drawingml/2006/main" xmlns:r="http://schemas.openxmlformats.org/officeDocument/2006/relationships" xmlns:p="http://schemas.openxmlformats.org/presentationml/2006/main">
  <p:tag name="NUM" val="1"/>
</p:tagLst>
</file>

<file path=ppt/tags/tag22.xml><?xml version="1.0" encoding="utf-8"?>
<p:tagLst xmlns:a="http://schemas.openxmlformats.org/drawingml/2006/main" xmlns:r="http://schemas.openxmlformats.org/officeDocument/2006/relationships" xmlns:p="http://schemas.openxmlformats.org/presentationml/2006/main">
  <p:tag name="NUM" val="6"/>
</p:tagLst>
</file>

<file path=ppt/tags/tag220.xml><?xml version="1.0" encoding="utf-8"?>
<p:tagLst xmlns:a="http://schemas.openxmlformats.org/drawingml/2006/main" xmlns:r="http://schemas.openxmlformats.org/officeDocument/2006/relationships" xmlns:p="http://schemas.openxmlformats.org/presentationml/2006/main">
  <p:tag name="NUM" val="2"/>
</p:tagLst>
</file>

<file path=ppt/tags/tag221.xml><?xml version="1.0" encoding="utf-8"?>
<p:tagLst xmlns:a="http://schemas.openxmlformats.org/drawingml/2006/main" xmlns:r="http://schemas.openxmlformats.org/officeDocument/2006/relationships" xmlns:p="http://schemas.openxmlformats.org/presentationml/2006/main">
  <p:tag name="NUM" val="3"/>
</p:tagLst>
</file>

<file path=ppt/tags/tag222.xml><?xml version="1.0" encoding="utf-8"?>
<p:tagLst xmlns:a="http://schemas.openxmlformats.org/drawingml/2006/main" xmlns:r="http://schemas.openxmlformats.org/officeDocument/2006/relationships" xmlns:p="http://schemas.openxmlformats.org/presentationml/2006/main">
  <p:tag name="NUM" val="5"/>
</p:tagLst>
</file>

<file path=ppt/tags/tag223.xml><?xml version="1.0" encoding="utf-8"?>
<p:tagLst xmlns:a="http://schemas.openxmlformats.org/drawingml/2006/main" xmlns:r="http://schemas.openxmlformats.org/officeDocument/2006/relationships" xmlns:p="http://schemas.openxmlformats.org/presentationml/2006/main">
  <p:tag name="NUM" val="6"/>
</p:tagLst>
</file>

<file path=ppt/tags/tag224.xml><?xml version="1.0" encoding="utf-8"?>
<p:tagLst xmlns:a="http://schemas.openxmlformats.org/drawingml/2006/main" xmlns:r="http://schemas.openxmlformats.org/officeDocument/2006/relationships" xmlns:p="http://schemas.openxmlformats.org/presentationml/2006/main">
  <p:tag name="NUM" val="8"/>
</p:tagLst>
</file>

<file path=ppt/tags/tag225.xml><?xml version="1.0" encoding="utf-8"?>
<p:tagLst xmlns:a="http://schemas.openxmlformats.org/drawingml/2006/main" xmlns:r="http://schemas.openxmlformats.org/officeDocument/2006/relationships" xmlns:p="http://schemas.openxmlformats.org/presentationml/2006/main">
  <p:tag name="NUM" val="9"/>
</p:tagLst>
</file>

<file path=ppt/tags/tag226.xml><?xml version="1.0" encoding="utf-8"?>
<p:tagLst xmlns:a="http://schemas.openxmlformats.org/drawingml/2006/main" xmlns:r="http://schemas.openxmlformats.org/officeDocument/2006/relationships" xmlns:p="http://schemas.openxmlformats.org/presentationml/2006/main">
  <p:tag name="NUM" val="7"/>
</p:tagLst>
</file>

<file path=ppt/tags/tag227.xml><?xml version="1.0" encoding="utf-8"?>
<p:tagLst xmlns:a="http://schemas.openxmlformats.org/drawingml/2006/main" xmlns:r="http://schemas.openxmlformats.org/officeDocument/2006/relationships" xmlns:p="http://schemas.openxmlformats.org/presentationml/2006/main">
  <p:tag name="NUM" val="9"/>
</p:tagLst>
</file>

<file path=ppt/tags/tag228.xml><?xml version="1.0" encoding="utf-8"?>
<p:tagLst xmlns:a="http://schemas.openxmlformats.org/drawingml/2006/main" xmlns:r="http://schemas.openxmlformats.org/officeDocument/2006/relationships" xmlns:p="http://schemas.openxmlformats.org/presentationml/2006/main">
  <p:tag name="NUM" val="1"/>
</p:tagLst>
</file>

<file path=ppt/tags/tag229.xml><?xml version="1.0" encoding="utf-8"?>
<p:tagLst xmlns:a="http://schemas.openxmlformats.org/drawingml/2006/main" xmlns:r="http://schemas.openxmlformats.org/officeDocument/2006/relationships" xmlns:p="http://schemas.openxmlformats.org/presentationml/2006/main">
  <p:tag name="NUM" val="2"/>
</p:tagLst>
</file>

<file path=ppt/tags/tag23.xml><?xml version="1.0" encoding="utf-8"?>
<p:tagLst xmlns:a="http://schemas.openxmlformats.org/drawingml/2006/main" xmlns:r="http://schemas.openxmlformats.org/officeDocument/2006/relationships" xmlns:p="http://schemas.openxmlformats.org/presentationml/2006/main">
  <p:tag name="NUM" val="7"/>
</p:tagLst>
</file>

<file path=ppt/tags/tag230.xml><?xml version="1.0" encoding="utf-8"?>
<p:tagLst xmlns:a="http://schemas.openxmlformats.org/drawingml/2006/main" xmlns:r="http://schemas.openxmlformats.org/officeDocument/2006/relationships" xmlns:p="http://schemas.openxmlformats.org/presentationml/2006/main">
  <p:tag name="NUM" val="3"/>
</p:tagLst>
</file>

<file path=ppt/tags/tag231.xml><?xml version="1.0" encoding="utf-8"?>
<p:tagLst xmlns:a="http://schemas.openxmlformats.org/drawingml/2006/main" xmlns:r="http://schemas.openxmlformats.org/officeDocument/2006/relationships" xmlns:p="http://schemas.openxmlformats.org/presentationml/2006/main">
  <p:tag name="NUM" val="5"/>
</p:tagLst>
</file>

<file path=ppt/tags/tag232.xml><?xml version="1.0" encoding="utf-8"?>
<p:tagLst xmlns:a="http://schemas.openxmlformats.org/drawingml/2006/main" xmlns:r="http://schemas.openxmlformats.org/officeDocument/2006/relationships" xmlns:p="http://schemas.openxmlformats.org/presentationml/2006/main">
  <p:tag name="NUM" val="6"/>
</p:tagLst>
</file>

<file path=ppt/tags/tag233.xml><?xml version="1.0" encoding="utf-8"?>
<p:tagLst xmlns:a="http://schemas.openxmlformats.org/drawingml/2006/main" xmlns:r="http://schemas.openxmlformats.org/officeDocument/2006/relationships" xmlns:p="http://schemas.openxmlformats.org/presentationml/2006/main">
  <p:tag name="NUM" val="8"/>
</p:tagLst>
</file>

<file path=ppt/tags/tag234.xml><?xml version="1.0" encoding="utf-8"?>
<p:tagLst xmlns:a="http://schemas.openxmlformats.org/drawingml/2006/main" xmlns:r="http://schemas.openxmlformats.org/officeDocument/2006/relationships" xmlns:p="http://schemas.openxmlformats.org/presentationml/2006/main">
  <p:tag name="NUM" val="9"/>
</p:tagLst>
</file>

<file path=ppt/tags/tag235.xml><?xml version="1.0" encoding="utf-8"?>
<p:tagLst xmlns:a="http://schemas.openxmlformats.org/drawingml/2006/main" xmlns:r="http://schemas.openxmlformats.org/officeDocument/2006/relationships" xmlns:p="http://schemas.openxmlformats.org/presentationml/2006/main">
  <p:tag name="NUM" val="7"/>
</p:tagLst>
</file>

<file path=ppt/tags/tag236.xml><?xml version="1.0" encoding="utf-8"?>
<p:tagLst xmlns:a="http://schemas.openxmlformats.org/drawingml/2006/main" xmlns:r="http://schemas.openxmlformats.org/officeDocument/2006/relationships" xmlns:p="http://schemas.openxmlformats.org/presentationml/2006/main">
  <p:tag name="NUM" val="9"/>
</p:tagLst>
</file>

<file path=ppt/tags/tag237.xml><?xml version="1.0" encoding="utf-8"?>
<p:tagLst xmlns:a="http://schemas.openxmlformats.org/drawingml/2006/main" xmlns:r="http://schemas.openxmlformats.org/officeDocument/2006/relationships" xmlns:p="http://schemas.openxmlformats.org/presentationml/2006/main">
  <p:tag name="NUM" val="1"/>
</p:tagLst>
</file>

<file path=ppt/tags/tag238.xml><?xml version="1.0" encoding="utf-8"?>
<p:tagLst xmlns:a="http://schemas.openxmlformats.org/drawingml/2006/main" xmlns:r="http://schemas.openxmlformats.org/officeDocument/2006/relationships" xmlns:p="http://schemas.openxmlformats.org/presentationml/2006/main">
  <p:tag name="NUM" val="2"/>
</p:tagLst>
</file>

<file path=ppt/tags/tag239.xml><?xml version="1.0" encoding="utf-8"?>
<p:tagLst xmlns:a="http://schemas.openxmlformats.org/drawingml/2006/main" xmlns:r="http://schemas.openxmlformats.org/officeDocument/2006/relationships" xmlns:p="http://schemas.openxmlformats.org/presentationml/2006/main">
  <p:tag name="NUM" val="3"/>
</p:tagLst>
</file>

<file path=ppt/tags/tag24.xml><?xml version="1.0" encoding="utf-8"?>
<p:tagLst xmlns:a="http://schemas.openxmlformats.org/drawingml/2006/main" xmlns:r="http://schemas.openxmlformats.org/officeDocument/2006/relationships" xmlns:p="http://schemas.openxmlformats.org/presentationml/2006/main">
  <p:tag name="NUM" val="8"/>
</p:tagLst>
</file>

<file path=ppt/tags/tag240.xml><?xml version="1.0" encoding="utf-8"?>
<p:tagLst xmlns:a="http://schemas.openxmlformats.org/drawingml/2006/main" xmlns:r="http://schemas.openxmlformats.org/officeDocument/2006/relationships" xmlns:p="http://schemas.openxmlformats.org/presentationml/2006/main">
  <p:tag name="NUM" val="4"/>
</p:tagLst>
</file>

<file path=ppt/tags/tag241.xml><?xml version="1.0" encoding="utf-8"?>
<p:tagLst xmlns:a="http://schemas.openxmlformats.org/drawingml/2006/main" xmlns:r="http://schemas.openxmlformats.org/officeDocument/2006/relationships" xmlns:p="http://schemas.openxmlformats.org/presentationml/2006/main">
  <p:tag name="NUM" val="5"/>
</p:tagLst>
</file>

<file path=ppt/tags/tag242.xml><?xml version="1.0" encoding="utf-8"?>
<p:tagLst xmlns:a="http://schemas.openxmlformats.org/drawingml/2006/main" xmlns:r="http://schemas.openxmlformats.org/officeDocument/2006/relationships" xmlns:p="http://schemas.openxmlformats.org/presentationml/2006/main">
  <p:tag name="NUM" val="1"/>
</p:tagLst>
</file>

<file path=ppt/tags/tag243.xml><?xml version="1.0" encoding="utf-8"?>
<p:tagLst xmlns:a="http://schemas.openxmlformats.org/drawingml/2006/main" xmlns:r="http://schemas.openxmlformats.org/officeDocument/2006/relationships" xmlns:p="http://schemas.openxmlformats.org/presentationml/2006/main">
  <p:tag name="NUM" val="1"/>
</p:tagLst>
</file>

<file path=ppt/tags/tag244.xml><?xml version="1.0" encoding="utf-8"?>
<p:tagLst xmlns:a="http://schemas.openxmlformats.org/drawingml/2006/main" xmlns:r="http://schemas.openxmlformats.org/officeDocument/2006/relationships" xmlns:p="http://schemas.openxmlformats.org/presentationml/2006/main">
  <p:tag name="NUM" val="2"/>
</p:tagLst>
</file>

<file path=ppt/tags/tag245.xml><?xml version="1.0" encoding="utf-8"?>
<p:tagLst xmlns:a="http://schemas.openxmlformats.org/drawingml/2006/main" xmlns:r="http://schemas.openxmlformats.org/officeDocument/2006/relationships" xmlns:p="http://schemas.openxmlformats.org/presentationml/2006/main">
  <p:tag name="NUM" val="3"/>
</p:tagLst>
</file>

<file path=ppt/tags/tag246.xml><?xml version="1.0" encoding="utf-8"?>
<p:tagLst xmlns:a="http://schemas.openxmlformats.org/drawingml/2006/main" xmlns:r="http://schemas.openxmlformats.org/officeDocument/2006/relationships" xmlns:p="http://schemas.openxmlformats.org/presentationml/2006/main">
  <p:tag name="NUM" val="5"/>
</p:tagLst>
</file>

<file path=ppt/tags/tag247.xml><?xml version="1.0" encoding="utf-8"?>
<p:tagLst xmlns:a="http://schemas.openxmlformats.org/drawingml/2006/main" xmlns:r="http://schemas.openxmlformats.org/officeDocument/2006/relationships" xmlns:p="http://schemas.openxmlformats.org/presentationml/2006/main">
  <p:tag name="NUM" val="6"/>
</p:tagLst>
</file>

<file path=ppt/tags/tag248.xml><?xml version="1.0" encoding="utf-8"?>
<p:tagLst xmlns:a="http://schemas.openxmlformats.org/drawingml/2006/main" xmlns:r="http://schemas.openxmlformats.org/officeDocument/2006/relationships" xmlns:p="http://schemas.openxmlformats.org/presentationml/2006/main">
  <p:tag name="NUM" val="8"/>
</p:tagLst>
</file>

<file path=ppt/tags/tag249.xml><?xml version="1.0" encoding="utf-8"?>
<p:tagLst xmlns:a="http://schemas.openxmlformats.org/drawingml/2006/main" xmlns:r="http://schemas.openxmlformats.org/officeDocument/2006/relationships" xmlns:p="http://schemas.openxmlformats.org/presentationml/2006/main">
  <p:tag name="NUM" val="9"/>
</p:tagLst>
</file>

<file path=ppt/tags/tag25.xml><?xml version="1.0" encoding="utf-8"?>
<p:tagLst xmlns:a="http://schemas.openxmlformats.org/drawingml/2006/main" xmlns:r="http://schemas.openxmlformats.org/officeDocument/2006/relationships" xmlns:p="http://schemas.openxmlformats.org/presentationml/2006/main">
  <p:tag name="NUM" val="9"/>
</p:tagLst>
</file>

<file path=ppt/tags/tag250.xml><?xml version="1.0" encoding="utf-8"?>
<p:tagLst xmlns:a="http://schemas.openxmlformats.org/drawingml/2006/main" xmlns:r="http://schemas.openxmlformats.org/officeDocument/2006/relationships" xmlns:p="http://schemas.openxmlformats.org/presentationml/2006/main">
  <p:tag name="NUM" val="7"/>
</p:tagLst>
</file>

<file path=ppt/tags/tag251.xml><?xml version="1.0" encoding="utf-8"?>
<p:tagLst xmlns:a="http://schemas.openxmlformats.org/drawingml/2006/main" xmlns:r="http://schemas.openxmlformats.org/officeDocument/2006/relationships" xmlns:p="http://schemas.openxmlformats.org/presentationml/2006/main">
  <p:tag name="NUM" val="9"/>
</p:tagLst>
</file>

<file path=ppt/tags/tag252.xml><?xml version="1.0" encoding="utf-8"?>
<p:tagLst xmlns:a="http://schemas.openxmlformats.org/drawingml/2006/main" xmlns:r="http://schemas.openxmlformats.org/officeDocument/2006/relationships" xmlns:p="http://schemas.openxmlformats.org/presentationml/2006/main">
  <p:tag name="NUM" val="1"/>
</p:tagLst>
</file>

<file path=ppt/tags/tag253.xml><?xml version="1.0" encoding="utf-8"?>
<p:tagLst xmlns:a="http://schemas.openxmlformats.org/drawingml/2006/main" xmlns:r="http://schemas.openxmlformats.org/officeDocument/2006/relationships" xmlns:p="http://schemas.openxmlformats.org/presentationml/2006/main">
  <p:tag name="NUM" val="2"/>
</p:tagLst>
</file>

<file path=ppt/tags/tag254.xml><?xml version="1.0" encoding="utf-8"?>
<p:tagLst xmlns:a="http://schemas.openxmlformats.org/drawingml/2006/main" xmlns:r="http://schemas.openxmlformats.org/officeDocument/2006/relationships" xmlns:p="http://schemas.openxmlformats.org/presentationml/2006/main">
  <p:tag name="NUM" val="3"/>
</p:tagLst>
</file>

<file path=ppt/tags/tag255.xml><?xml version="1.0" encoding="utf-8"?>
<p:tagLst xmlns:a="http://schemas.openxmlformats.org/drawingml/2006/main" xmlns:r="http://schemas.openxmlformats.org/officeDocument/2006/relationships" xmlns:p="http://schemas.openxmlformats.org/presentationml/2006/main">
  <p:tag name="NUM" val="5"/>
</p:tagLst>
</file>

<file path=ppt/tags/tag256.xml><?xml version="1.0" encoding="utf-8"?>
<p:tagLst xmlns:a="http://schemas.openxmlformats.org/drawingml/2006/main" xmlns:r="http://schemas.openxmlformats.org/officeDocument/2006/relationships" xmlns:p="http://schemas.openxmlformats.org/presentationml/2006/main">
  <p:tag name="NUM" val="6"/>
</p:tagLst>
</file>

<file path=ppt/tags/tag257.xml><?xml version="1.0" encoding="utf-8"?>
<p:tagLst xmlns:a="http://schemas.openxmlformats.org/drawingml/2006/main" xmlns:r="http://schemas.openxmlformats.org/officeDocument/2006/relationships" xmlns:p="http://schemas.openxmlformats.org/presentationml/2006/main">
  <p:tag name="NUM" val="8"/>
</p:tagLst>
</file>

<file path=ppt/tags/tag258.xml><?xml version="1.0" encoding="utf-8"?>
<p:tagLst xmlns:a="http://schemas.openxmlformats.org/drawingml/2006/main" xmlns:r="http://schemas.openxmlformats.org/officeDocument/2006/relationships" xmlns:p="http://schemas.openxmlformats.org/presentationml/2006/main">
  <p:tag name="NUM" val="9"/>
</p:tagLst>
</file>

<file path=ppt/tags/tag259.xml><?xml version="1.0" encoding="utf-8"?>
<p:tagLst xmlns:a="http://schemas.openxmlformats.org/drawingml/2006/main" xmlns:r="http://schemas.openxmlformats.org/officeDocument/2006/relationships" xmlns:p="http://schemas.openxmlformats.org/presentationml/2006/main">
  <p:tag name="NUM" val="9"/>
</p:tagLst>
</file>

<file path=ppt/tags/tag26.xml><?xml version="1.0" encoding="utf-8"?>
<p:tagLst xmlns:a="http://schemas.openxmlformats.org/drawingml/2006/main" xmlns:r="http://schemas.openxmlformats.org/officeDocument/2006/relationships" xmlns:p="http://schemas.openxmlformats.org/presentationml/2006/main">
  <p:tag name="NUM" val="9"/>
</p:tagLst>
</file>

<file path=ppt/tags/tag260.xml><?xml version="1.0" encoding="utf-8"?>
<p:tagLst xmlns:a="http://schemas.openxmlformats.org/drawingml/2006/main" xmlns:r="http://schemas.openxmlformats.org/officeDocument/2006/relationships" xmlns:p="http://schemas.openxmlformats.org/presentationml/2006/main">
  <p:tag name="NUM" val="7"/>
</p:tagLst>
</file>

<file path=ppt/tags/tag261.xml><?xml version="1.0" encoding="utf-8"?>
<p:tagLst xmlns:a="http://schemas.openxmlformats.org/drawingml/2006/main" xmlns:r="http://schemas.openxmlformats.org/officeDocument/2006/relationships" xmlns:p="http://schemas.openxmlformats.org/presentationml/2006/main">
  <p:tag name="NUM" val="1"/>
</p:tagLst>
</file>

<file path=ppt/tags/tag262.xml><?xml version="1.0" encoding="utf-8"?>
<p:tagLst xmlns:a="http://schemas.openxmlformats.org/drawingml/2006/main" xmlns:r="http://schemas.openxmlformats.org/officeDocument/2006/relationships" xmlns:p="http://schemas.openxmlformats.org/presentationml/2006/main">
  <p:tag name="NUM" val="2"/>
</p:tagLst>
</file>

<file path=ppt/tags/tag263.xml><?xml version="1.0" encoding="utf-8"?>
<p:tagLst xmlns:a="http://schemas.openxmlformats.org/drawingml/2006/main" xmlns:r="http://schemas.openxmlformats.org/officeDocument/2006/relationships" xmlns:p="http://schemas.openxmlformats.org/presentationml/2006/main">
  <p:tag name="NUM" val="3"/>
</p:tagLst>
</file>

<file path=ppt/tags/tag264.xml><?xml version="1.0" encoding="utf-8"?>
<p:tagLst xmlns:a="http://schemas.openxmlformats.org/drawingml/2006/main" xmlns:r="http://schemas.openxmlformats.org/officeDocument/2006/relationships" xmlns:p="http://schemas.openxmlformats.org/presentationml/2006/main">
  <p:tag name="NUM" val="5"/>
</p:tagLst>
</file>

<file path=ppt/tags/tag265.xml><?xml version="1.0" encoding="utf-8"?>
<p:tagLst xmlns:a="http://schemas.openxmlformats.org/drawingml/2006/main" xmlns:r="http://schemas.openxmlformats.org/officeDocument/2006/relationships" xmlns:p="http://schemas.openxmlformats.org/presentationml/2006/main">
  <p:tag name="NUM" val="6"/>
</p:tagLst>
</file>

<file path=ppt/tags/tag266.xml><?xml version="1.0" encoding="utf-8"?>
<p:tagLst xmlns:a="http://schemas.openxmlformats.org/drawingml/2006/main" xmlns:r="http://schemas.openxmlformats.org/officeDocument/2006/relationships" xmlns:p="http://schemas.openxmlformats.org/presentationml/2006/main">
  <p:tag name="NUM" val="8"/>
</p:tagLst>
</file>

<file path=ppt/tags/tag267.xml><?xml version="1.0" encoding="utf-8"?>
<p:tagLst xmlns:a="http://schemas.openxmlformats.org/drawingml/2006/main" xmlns:r="http://schemas.openxmlformats.org/officeDocument/2006/relationships" xmlns:p="http://schemas.openxmlformats.org/presentationml/2006/main">
  <p:tag name="NUM" val="9"/>
</p:tagLst>
</file>

<file path=ppt/tags/tag268.xml><?xml version="1.0" encoding="utf-8"?>
<p:tagLst xmlns:a="http://schemas.openxmlformats.org/drawingml/2006/main" xmlns:r="http://schemas.openxmlformats.org/officeDocument/2006/relationships" xmlns:p="http://schemas.openxmlformats.org/presentationml/2006/main">
  <p:tag name="NUM" val="9"/>
</p:tagLst>
</file>

<file path=ppt/tags/tag269.xml><?xml version="1.0" encoding="utf-8"?>
<p:tagLst xmlns:a="http://schemas.openxmlformats.org/drawingml/2006/main" xmlns:r="http://schemas.openxmlformats.org/officeDocument/2006/relationships" xmlns:p="http://schemas.openxmlformats.org/presentationml/2006/main">
  <p:tag name="NUM" val="7"/>
</p:tagLst>
</file>

<file path=ppt/tags/tag27.xml><?xml version="1.0" encoding="utf-8"?>
<p:tagLst xmlns:a="http://schemas.openxmlformats.org/drawingml/2006/main" xmlns:r="http://schemas.openxmlformats.org/officeDocument/2006/relationships" xmlns:p="http://schemas.openxmlformats.org/presentationml/2006/main">
  <p:tag name="NUM" val="1"/>
</p:tagLst>
</file>

<file path=ppt/tags/tag270.xml><?xml version="1.0" encoding="utf-8"?>
<p:tagLst xmlns:a="http://schemas.openxmlformats.org/drawingml/2006/main" xmlns:r="http://schemas.openxmlformats.org/officeDocument/2006/relationships" xmlns:p="http://schemas.openxmlformats.org/presentationml/2006/main">
  <p:tag name="NUM" val="1"/>
</p:tagLst>
</file>

<file path=ppt/tags/tag271.xml><?xml version="1.0" encoding="utf-8"?>
<p:tagLst xmlns:a="http://schemas.openxmlformats.org/drawingml/2006/main" xmlns:r="http://schemas.openxmlformats.org/officeDocument/2006/relationships" xmlns:p="http://schemas.openxmlformats.org/presentationml/2006/main">
  <p:tag name="NUM" val="2"/>
</p:tagLst>
</file>

<file path=ppt/tags/tag272.xml><?xml version="1.0" encoding="utf-8"?>
<p:tagLst xmlns:a="http://schemas.openxmlformats.org/drawingml/2006/main" xmlns:r="http://schemas.openxmlformats.org/officeDocument/2006/relationships" xmlns:p="http://schemas.openxmlformats.org/presentationml/2006/main">
  <p:tag name="NUM" val="3"/>
</p:tagLst>
</file>

<file path=ppt/tags/tag273.xml><?xml version="1.0" encoding="utf-8"?>
<p:tagLst xmlns:a="http://schemas.openxmlformats.org/drawingml/2006/main" xmlns:r="http://schemas.openxmlformats.org/officeDocument/2006/relationships" xmlns:p="http://schemas.openxmlformats.org/presentationml/2006/main">
  <p:tag name="NUM" val="5"/>
</p:tagLst>
</file>

<file path=ppt/tags/tag274.xml><?xml version="1.0" encoding="utf-8"?>
<p:tagLst xmlns:a="http://schemas.openxmlformats.org/drawingml/2006/main" xmlns:r="http://schemas.openxmlformats.org/officeDocument/2006/relationships" xmlns:p="http://schemas.openxmlformats.org/presentationml/2006/main">
  <p:tag name="NUM" val="6"/>
</p:tagLst>
</file>

<file path=ppt/tags/tag275.xml><?xml version="1.0" encoding="utf-8"?>
<p:tagLst xmlns:a="http://schemas.openxmlformats.org/drawingml/2006/main" xmlns:r="http://schemas.openxmlformats.org/officeDocument/2006/relationships" xmlns:p="http://schemas.openxmlformats.org/presentationml/2006/main">
  <p:tag name="NUM" val="8"/>
</p:tagLst>
</file>

<file path=ppt/tags/tag276.xml><?xml version="1.0" encoding="utf-8"?>
<p:tagLst xmlns:a="http://schemas.openxmlformats.org/drawingml/2006/main" xmlns:r="http://schemas.openxmlformats.org/officeDocument/2006/relationships" xmlns:p="http://schemas.openxmlformats.org/presentationml/2006/main">
  <p:tag name="NUM" val="9"/>
</p:tagLst>
</file>

<file path=ppt/tags/tag277.xml><?xml version="1.0" encoding="utf-8"?>
<p:tagLst xmlns:a="http://schemas.openxmlformats.org/drawingml/2006/main" xmlns:r="http://schemas.openxmlformats.org/officeDocument/2006/relationships" xmlns:p="http://schemas.openxmlformats.org/presentationml/2006/main">
  <p:tag name="NUM" val="9"/>
</p:tagLst>
</file>

<file path=ppt/tags/tag278.xml><?xml version="1.0" encoding="utf-8"?>
<p:tagLst xmlns:a="http://schemas.openxmlformats.org/drawingml/2006/main" xmlns:r="http://schemas.openxmlformats.org/officeDocument/2006/relationships" xmlns:p="http://schemas.openxmlformats.org/presentationml/2006/main">
  <p:tag name="NUM" val="7"/>
</p:tagLst>
</file>

<file path=ppt/tags/tag279.xml><?xml version="1.0" encoding="utf-8"?>
<p:tagLst xmlns:a="http://schemas.openxmlformats.org/drawingml/2006/main" xmlns:r="http://schemas.openxmlformats.org/officeDocument/2006/relationships" xmlns:p="http://schemas.openxmlformats.org/presentationml/2006/main">
  <p:tag name="NUM" val="1"/>
</p:tagLst>
</file>

<file path=ppt/tags/tag28.xml><?xml version="1.0" encoding="utf-8"?>
<p:tagLst xmlns:a="http://schemas.openxmlformats.org/drawingml/2006/main" xmlns:r="http://schemas.openxmlformats.org/officeDocument/2006/relationships" xmlns:p="http://schemas.openxmlformats.org/presentationml/2006/main">
  <p:tag name="NUM" val="1"/>
</p:tagLst>
</file>

<file path=ppt/tags/tag280.xml><?xml version="1.0" encoding="utf-8"?>
<p:tagLst xmlns:a="http://schemas.openxmlformats.org/drawingml/2006/main" xmlns:r="http://schemas.openxmlformats.org/officeDocument/2006/relationships" xmlns:p="http://schemas.openxmlformats.org/presentationml/2006/main">
  <p:tag name="NUM" val="2"/>
</p:tagLst>
</file>

<file path=ppt/tags/tag281.xml><?xml version="1.0" encoding="utf-8"?>
<p:tagLst xmlns:a="http://schemas.openxmlformats.org/drawingml/2006/main" xmlns:r="http://schemas.openxmlformats.org/officeDocument/2006/relationships" xmlns:p="http://schemas.openxmlformats.org/presentationml/2006/main">
  <p:tag name="NUM" val="3"/>
</p:tagLst>
</file>

<file path=ppt/tags/tag282.xml><?xml version="1.0" encoding="utf-8"?>
<p:tagLst xmlns:a="http://schemas.openxmlformats.org/drawingml/2006/main" xmlns:r="http://schemas.openxmlformats.org/officeDocument/2006/relationships" xmlns:p="http://schemas.openxmlformats.org/presentationml/2006/main">
  <p:tag name="NUM" val="4"/>
</p:tagLst>
</file>

<file path=ppt/tags/tag283.xml><?xml version="1.0" encoding="utf-8"?>
<p:tagLst xmlns:a="http://schemas.openxmlformats.org/drawingml/2006/main" xmlns:r="http://schemas.openxmlformats.org/officeDocument/2006/relationships" xmlns:p="http://schemas.openxmlformats.org/presentationml/2006/main">
  <p:tag name="NUM" val="5"/>
</p:tagLst>
</file>

<file path=ppt/tags/tag284.xml><?xml version="1.0" encoding="utf-8"?>
<p:tagLst xmlns:a="http://schemas.openxmlformats.org/drawingml/2006/main" xmlns:r="http://schemas.openxmlformats.org/officeDocument/2006/relationships" xmlns:p="http://schemas.openxmlformats.org/presentationml/2006/main">
  <p:tag name="NUM" val="1"/>
</p:tagLst>
</file>

<file path=ppt/tags/tag285.xml><?xml version="1.0" encoding="utf-8"?>
<p:tagLst xmlns:a="http://schemas.openxmlformats.org/drawingml/2006/main" xmlns:r="http://schemas.openxmlformats.org/officeDocument/2006/relationships" xmlns:p="http://schemas.openxmlformats.org/presentationml/2006/main">
  <p:tag name="NUM" val="1"/>
</p:tagLst>
</file>

<file path=ppt/tags/tag286.xml><?xml version="1.0" encoding="utf-8"?>
<p:tagLst xmlns:a="http://schemas.openxmlformats.org/drawingml/2006/main" xmlns:r="http://schemas.openxmlformats.org/officeDocument/2006/relationships" xmlns:p="http://schemas.openxmlformats.org/presentationml/2006/main">
  <p:tag name="NUM" val="2"/>
</p:tagLst>
</file>

<file path=ppt/tags/tag287.xml><?xml version="1.0" encoding="utf-8"?>
<p:tagLst xmlns:a="http://schemas.openxmlformats.org/drawingml/2006/main" xmlns:r="http://schemas.openxmlformats.org/officeDocument/2006/relationships" xmlns:p="http://schemas.openxmlformats.org/presentationml/2006/main">
  <p:tag name="NUM" val="3"/>
</p:tagLst>
</file>

<file path=ppt/tags/tag288.xml><?xml version="1.0" encoding="utf-8"?>
<p:tagLst xmlns:a="http://schemas.openxmlformats.org/drawingml/2006/main" xmlns:r="http://schemas.openxmlformats.org/officeDocument/2006/relationships" xmlns:p="http://schemas.openxmlformats.org/presentationml/2006/main">
  <p:tag name="NUM" val="5"/>
</p:tagLst>
</file>

<file path=ppt/tags/tag289.xml><?xml version="1.0" encoding="utf-8"?>
<p:tagLst xmlns:a="http://schemas.openxmlformats.org/drawingml/2006/main" xmlns:r="http://schemas.openxmlformats.org/officeDocument/2006/relationships" xmlns:p="http://schemas.openxmlformats.org/presentationml/2006/main">
  <p:tag name="NUM" val="6"/>
</p:tagLst>
</file>

<file path=ppt/tags/tag29.xml><?xml version="1.0" encoding="utf-8"?>
<p:tagLst xmlns:a="http://schemas.openxmlformats.org/drawingml/2006/main" xmlns:r="http://schemas.openxmlformats.org/officeDocument/2006/relationships" xmlns:p="http://schemas.openxmlformats.org/presentationml/2006/main">
  <p:tag name="NUM" val="1"/>
</p:tagLst>
</file>

<file path=ppt/tags/tag290.xml><?xml version="1.0" encoding="utf-8"?>
<p:tagLst xmlns:a="http://schemas.openxmlformats.org/drawingml/2006/main" xmlns:r="http://schemas.openxmlformats.org/officeDocument/2006/relationships" xmlns:p="http://schemas.openxmlformats.org/presentationml/2006/main">
  <p:tag name="NUM" val="8"/>
</p:tagLst>
</file>

<file path=ppt/tags/tag291.xml><?xml version="1.0" encoding="utf-8"?>
<p:tagLst xmlns:a="http://schemas.openxmlformats.org/drawingml/2006/main" xmlns:r="http://schemas.openxmlformats.org/officeDocument/2006/relationships" xmlns:p="http://schemas.openxmlformats.org/presentationml/2006/main">
  <p:tag name="NUM" val="9"/>
</p:tagLst>
</file>

<file path=ppt/tags/tag292.xml><?xml version="1.0" encoding="utf-8"?>
<p:tagLst xmlns:a="http://schemas.openxmlformats.org/drawingml/2006/main" xmlns:r="http://schemas.openxmlformats.org/officeDocument/2006/relationships" xmlns:p="http://schemas.openxmlformats.org/presentationml/2006/main">
  <p:tag name="NUM" val="9"/>
</p:tagLst>
</file>

<file path=ppt/tags/tag293.xml><?xml version="1.0" encoding="utf-8"?>
<p:tagLst xmlns:a="http://schemas.openxmlformats.org/drawingml/2006/main" xmlns:r="http://schemas.openxmlformats.org/officeDocument/2006/relationships" xmlns:p="http://schemas.openxmlformats.org/presentationml/2006/main">
  <p:tag name="NUM" val="7"/>
</p:tagLst>
</file>

<file path=ppt/tags/tag294.xml><?xml version="1.0" encoding="utf-8"?>
<p:tagLst xmlns:a="http://schemas.openxmlformats.org/drawingml/2006/main" xmlns:r="http://schemas.openxmlformats.org/officeDocument/2006/relationships" xmlns:p="http://schemas.openxmlformats.org/presentationml/2006/main">
  <p:tag name="NUM" val="1"/>
</p:tagLst>
</file>

<file path=ppt/tags/tag295.xml><?xml version="1.0" encoding="utf-8"?>
<p:tagLst xmlns:a="http://schemas.openxmlformats.org/drawingml/2006/main" xmlns:r="http://schemas.openxmlformats.org/officeDocument/2006/relationships" xmlns:p="http://schemas.openxmlformats.org/presentationml/2006/main">
  <p:tag name="NUM" val="2"/>
</p:tagLst>
</file>

<file path=ppt/tags/tag296.xml><?xml version="1.0" encoding="utf-8"?>
<p:tagLst xmlns:a="http://schemas.openxmlformats.org/drawingml/2006/main" xmlns:r="http://schemas.openxmlformats.org/officeDocument/2006/relationships" xmlns:p="http://schemas.openxmlformats.org/presentationml/2006/main">
  <p:tag name="NUM" val="3"/>
</p:tagLst>
</file>

<file path=ppt/tags/tag297.xml><?xml version="1.0" encoding="utf-8"?>
<p:tagLst xmlns:a="http://schemas.openxmlformats.org/drawingml/2006/main" xmlns:r="http://schemas.openxmlformats.org/officeDocument/2006/relationships" xmlns:p="http://schemas.openxmlformats.org/presentationml/2006/main">
  <p:tag name="NUM" val="5"/>
</p:tagLst>
</file>

<file path=ppt/tags/tag298.xml><?xml version="1.0" encoding="utf-8"?>
<p:tagLst xmlns:a="http://schemas.openxmlformats.org/drawingml/2006/main" xmlns:r="http://schemas.openxmlformats.org/officeDocument/2006/relationships" xmlns:p="http://schemas.openxmlformats.org/presentationml/2006/main">
  <p:tag name="NUM" val="6"/>
</p:tagLst>
</file>

<file path=ppt/tags/tag299.xml><?xml version="1.0" encoding="utf-8"?>
<p:tagLst xmlns:a="http://schemas.openxmlformats.org/drawingml/2006/main" xmlns:r="http://schemas.openxmlformats.org/officeDocument/2006/relationships" xmlns:p="http://schemas.openxmlformats.org/presentationml/2006/main">
  <p:tag name="NUM" val="8"/>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2"/>
</p:tagLst>
</file>

<file path=ppt/tags/tag300.xml><?xml version="1.0" encoding="utf-8"?>
<p:tagLst xmlns:a="http://schemas.openxmlformats.org/drawingml/2006/main" xmlns:r="http://schemas.openxmlformats.org/officeDocument/2006/relationships" xmlns:p="http://schemas.openxmlformats.org/presentationml/2006/main">
  <p:tag name="NUM" val="9"/>
</p:tagLst>
</file>

<file path=ppt/tags/tag301.xml><?xml version="1.0" encoding="utf-8"?>
<p:tagLst xmlns:a="http://schemas.openxmlformats.org/drawingml/2006/main" xmlns:r="http://schemas.openxmlformats.org/officeDocument/2006/relationships" xmlns:p="http://schemas.openxmlformats.org/presentationml/2006/main">
  <p:tag name="NUM" val="9"/>
</p:tagLst>
</file>

<file path=ppt/tags/tag302.xml><?xml version="1.0" encoding="utf-8"?>
<p:tagLst xmlns:a="http://schemas.openxmlformats.org/drawingml/2006/main" xmlns:r="http://schemas.openxmlformats.org/officeDocument/2006/relationships" xmlns:p="http://schemas.openxmlformats.org/presentationml/2006/main">
  <p:tag name="NUM" val="7"/>
</p:tagLst>
</file>

<file path=ppt/tags/tag303.xml><?xml version="1.0" encoding="utf-8"?>
<p:tagLst xmlns:a="http://schemas.openxmlformats.org/drawingml/2006/main" xmlns:r="http://schemas.openxmlformats.org/officeDocument/2006/relationships" xmlns:p="http://schemas.openxmlformats.org/presentationml/2006/main">
  <p:tag name="NUM" val="1"/>
</p:tagLst>
</file>

<file path=ppt/tags/tag304.xml><?xml version="1.0" encoding="utf-8"?>
<p:tagLst xmlns:a="http://schemas.openxmlformats.org/drawingml/2006/main" xmlns:r="http://schemas.openxmlformats.org/officeDocument/2006/relationships" xmlns:p="http://schemas.openxmlformats.org/presentationml/2006/main">
  <p:tag name="NUM" val="2"/>
</p:tagLst>
</file>

<file path=ppt/tags/tag305.xml><?xml version="1.0" encoding="utf-8"?>
<p:tagLst xmlns:a="http://schemas.openxmlformats.org/drawingml/2006/main" xmlns:r="http://schemas.openxmlformats.org/officeDocument/2006/relationships" xmlns:p="http://schemas.openxmlformats.org/presentationml/2006/main">
  <p:tag name="NUM" val="3"/>
</p:tagLst>
</file>

<file path=ppt/tags/tag306.xml><?xml version="1.0" encoding="utf-8"?>
<p:tagLst xmlns:a="http://schemas.openxmlformats.org/drawingml/2006/main" xmlns:r="http://schemas.openxmlformats.org/officeDocument/2006/relationships" xmlns:p="http://schemas.openxmlformats.org/presentationml/2006/main">
  <p:tag name="NUM" val="5"/>
</p:tagLst>
</file>

<file path=ppt/tags/tag307.xml><?xml version="1.0" encoding="utf-8"?>
<p:tagLst xmlns:a="http://schemas.openxmlformats.org/drawingml/2006/main" xmlns:r="http://schemas.openxmlformats.org/officeDocument/2006/relationships" xmlns:p="http://schemas.openxmlformats.org/presentationml/2006/main">
  <p:tag name="NUM" val="6"/>
</p:tagLst>
</file>

<file path=ppt/tags/tag308.xml><?xml version="1.0" encoding="utf-8"?>
<p:tagLst xmlns:a="http://schemas.openxmlformats.org/drawingml/2006/main" xmlns:r="http://schemas.openxmlformats.org/officeDocument/2006/relationships" xmlns:p="http://schemas.openxmlformats.org/presentationml/2006/main">
  <p:tag name="NUM" val="8"/>
</p:tagLst>
</file>

<file path=ppt/tags/tag309.xml><?xml version="1.0" encoding="utf-8"?>
<p:tagLst xmlns:a="http://schemas.openxmlformats.org/drawingml/2006/main" xmlns:r="http://schemas.openxmlformats.org/officeDocument/2006/relationships" xmlns:p="http://schemas.openxmlformats.org/presentationml/2006/main">
  <p:tag name="NUM" val="9"/>
</p:tagLst>
</file>

<file path=ppt/tags/tag31.xml><?xml version="1.0" encoding="utf-8"?>
<p:tagLst xmlns:a="http://schemas.openxmlformats.org/drawingml/2006/main" xmlns:r="http://schemas.openxmlformats.org/officeDocument/2006/relationships" xmlns:p="http://schemas.openxmlformats.org/presentationml/2006/main">
  <p:tag name="NUM" val="3"/>
</p:tagLst>
</file>

<file path=ppt/tags/tag310.xml><?xml version="1.0" encoding="utf-8"?>
<p:tagLst xmlns:a="http://schemas.openxmlformats.org/drawingml/2006/main" xmlns:r="http://schemas.openxmlformats.org/officeDocument/2006/relationships" xmlns:p="http://schemas.openxmlformats.org/presentationml/2006/main">
  <p:tag name="NUM" val="9"/>
</p:tagLst>
</file>

<file path=ppt/tags/tag311.xml><?xml version="1.0" encoding="utf-8"?>
<p:tagLst xmlns:a="http://schemas.openxmlformats.org/drawingml/2006/main" xmlns:r="http://schemas.openxmlformats.org/officeDocument/2006/relationships" xmlns:p="http://schemas.openxmlformats.org/presentationml/2006/main">
  <p:tag name="NUM" val="7"/>
</p:tagLst>
</file>

<file path=ppt/tags/tag312.xml><?xml version="1.0" encoding="utf-8"?>
<p:tagLst xmlns:a="http://schemas.openxmlformats.org/drawingml/2006/main" xmlns:r="http://schemas.openxmlformats.org/officeDocument/2006/relationships" xmlns:p="http://schemas.openxmlformats.org/presentationml/2006/main">
  <p:tag name="NUM" val="1"/>
</p:tagLst>
</file>

<file path=ppt/tags/tag313.xml><?xml version="1.0" encoding="utf-8"?>
<p:tagLst xmlns:a="http://schemas.openxmlformats.org/drawingml/2006/main" xmlns:r="http://schemas.openxmlformats.org/officeDocument/2006/relationships" xmlns:p="http://schemas.openxmlformats.org/presentationml/2006/main">
  <p:tag name="NUM" val="2"/>
</p:tagLst>
</file>

<file path=ppt/tags/tag314.xml><?xml version="1.0" encoding="utf-8"?>
<p:tagLst xmlns:a="http://schemas.openxmlformats.org/drawingml/2006/main" xmlns:r="http://schemas.openxmlformats.org/officeDocument/2006/relationships" xmlns:p="http://schemas.openxmlformats.org/presentationml/2006/main">
  <p:tag name="NUM" val="3"/>
</p:tagLst>
</file>

<file path=ppt/tags/tag315.xml><?xml version="1.0" encoding="utf-8"?>
<p:tagLst xmlns:a="http://schemas.openxmlformats.org/drawingml/2006/main" xmlns:r="http://schemas.openxmlformats.org/officeDocument/2006/relationships" xmlns:p="http://schemas.openxmlformats.org/presentationml/2006/main">
  <p:tag name="NUM" val="4"/>
</p:tagLst>
</file>

<file path=ppt/tags/tag316.xml><?xml version="1.0" encoding="utf-8"?>
<p:tagLst xmlns:a="http://schemas.openxmlformats.org/drawingml/2006/main" xmlns:r="http://schemas.openxmlformats.org/officeDocument/2006/relationships" xmlns:p="http://schemas.openxmlformats.org/presentationml/2006/main">
  <p:tag name="NUM" val="5"/>
</p:tagLst>
</file>

<file path=ppt/tags/tag317.xml><?xml version="1.0" encoding="utf-8"?>
<p:tagLst xmlns:a="http://schemas.openxmlformats.org/drawingml/2006/main" xmlns:r="http://schemas.openxmlformats.org/officeDocument/2006/relationships" xmlns:p="http://schemas.openxmlformats.org/presentationml/2006/main">
  <p:tag name="NUM" val="1"/>
</p:tagLst>
</file>

<file path=ppt/tags/tag318.xml><?xml version="1.0" encoding="utf-8"?>
<p:tagLst xmlns:a="http://schemas.openxmlformats.org/drawingml/2006/main" xmlns:r="http://schemas.openxmlformats.org/officeDocument/2006/relationships" xmlns:p="http://schemas.openxmlformats.org/presentationml/2006/main">
  <p:tag name="NUM" val="1"/>
</p:tagLst>
</file>

<file path=ppt/tags/tag319.xml><?xml version="1.0" encoding="utf-8"?>
<p:tagLst xmlns:a="http://schemas.openxmlformats.org/drawingml/2006/main" xmlns:r="http://schemas.openxmlformats.org/officeDocument/2006/relationships" xmlns:p="http://schemas.openxmlformats.org/presentationml/2006/main">
  <p:tag name="NUM" val="2"/>
</p:tagLst>
</file>

<file path=ppt/tags/tag32.xml><?xml version="1.0" encoding="utf-8"?>
<p:tagLst xmlns:a="http://schemas.openxmlformats.org/drawingml/2006/main" xmlns:r="http://schemas.openxmlformats.org/officeDocument/2006/relationships" xmlns:p="http://schemas.openxmlformats.org/presentationml/2006/main">
  <p:tag name="NUM" val="4"/>
</p:tagLst>
</file>

<file path=ppt/tags/tag320.xml><?xml version="1.0" encoding="utf-8"?>
<p:tagLst xmlns:a="http://schemas.openxmlformats.org/drawingml/2006/main" xmlns:r="http://schemas.openxmlformats.org/officeDocument/2006/relationships" xmlns:p="http://schemas.openxmlformats.org/presentationml/2006/main">
  <p:tag name="NUM" val="3"/>
</p:tagLst>
</file>

<file path=ppt/tags/tag321.xml><?xml version="1.0" encoding="utf-8"?>
<p:tagLst xmlns:a="http://schemas.openxmlformats.org/drawingml/2006/main" xmlns:r="http://schemas.openxmlformats.org/officeDocument/2006/relationships" xmlns:p="http://schemas.openxmlformats.org/presentationml/2006/main">
  <p:tag name="NUM" val="5"/>
</p:tagLst>
</file>

<file path=ppt/tags/tag322.xml><?xml version="1.0" encoding="utf-8"?>
<p:tagLst xmlns:a="http://schemas.openxmlformats.org/drawingml/2006/main" xmlns:r="http://schemas.openxmlformats.org/officeDocument/2006/relationships" xmlns:p="http://schemas.openxmlformats.org/presentationml/2006/main">
  <p:tag name="NUM" val="6"/>
</p:tagLst>
</file>

<file path=ppt/tags/tag323.xml><?xml version="1.0" encoding="utf-8"?>
<p:tagLst xmlns:a="http://schemas.openxmlformats.org/drawingml/2006/main" xmlns:r="http://schemas.openxmlformats.org/officeDocument/2006/relationships" xmlns:p="http://schemas.openxmlformats.org/presentationml/2006/main">
  <p:tag name="NUM" val="8"/>
</p:tagLst>
</file>

<file path=ppt/tags/tag324.xml><?xml version="1.0" encoding="utf-8"?>
<p:tagLst xmlns:a="http://schemas.openxmlformats.org/drawingml/2006/main" xmlns:r="http://schemas.openxmlformats.org/officeDocument/2006/relationships" xmlns:p="http://schemas.openxmlformats.org/presentationml/2006/main">
  <p:tag name="NUM" val="9"/>
</p:tagLst>
</file>

<file path=ppt/tags/tag325.xml><?xml version="1.0" encoding="utf-8"?>
<p:tagLst xmlns:a="http://schemas.openxmlformats.org/drawingml/2006/main" xmlns:r="http://schemas.openxmlformats.org/officeDocument/2006/relationships" xmlns:p="http://schemas.openxmlformats.org/presentationml/2006/main">
  <p:tag name="NUM" val="9"/>
</p:tagLst>
</file>

<file path=ppt/tags/tag326.xml><?xml version="1.0" encoding="utf-8"?>
<p:tagLst xmlns:a="http://schemas.openxmlformats.org/drawingml/2006/main" xmlns:r="http://schemas.openxmlformats.org/officeDocument/2006/relationships" xmlns:p="http://schemas.openxmlformats.org/presentationml/2006/main">
  <p:tag name="NUM" val="7"/>
</p:tagLst>
</file>

<file path=ppt/tags/tag327.xml><?xml version="1.0" encoding="utf-8"?>
<p:tagLst xmlns:a="http://schemas.openxmlformats.org/drawingml/2006/main" xmlns:r="http://schemas.openxmlformats.org/officeDocument/2006/relationships" xmlns:p="http://schemas.openxmlformats.org/presentationml/2006/main">
  <p:tag name="NUM" val="1"/>
</p:tagLst>
</file>

<file path=ppt/tags/tag328.xml><?xml version="1.0" encoding="utf-8"?>
<p:tagLst xmlns:a="http://schemas.openxmlformats.org/drawingml/2006/main" xmlns:r="http://schemas.openxmlformats.org/officeDocument/2006/relationships" xmlns:p="http://schemas.openxmlformats.org/presentationml/2006/main">
  <p:tag name="NUM" val="2"/>
</p:tagLst>
</file>

<file path=ppt/tags/tag329.xml><?xml version="1.0" encoding="utf-8"?>
<p:tagLst xmlns:a="http://schemas.openxmlformats.org/drawingml/2006/main" xmlns:r="http://schemas.openxmlformats.org/officeDocument/2006/relationships" xmlns:p="http://schemas.openxmlformats.org/presentationml/2006/main">
  <p:tag name="NUM" val="3"/>
</p:tagLst>
</file>

<file path=ppt/tags/tag33.xml><?xml version="1.0" encoding="utf-8"?>
<p:tagLst xmlns:a="http://schemas.openxmlformats.org/drawingml/2006/main" xmlns:r="http://schemas.openxmlformats.org/officeDocument/2006/relationships" xmlns:p="http://schemas.openxmlformats.org/presentationml/2006/main">
  <p:tag name="NUM" val="5"/>
</p:tagLst>
</file>

<file path=ppt/tags/tag330.xml><?xml version="1.0" encoding="utf-8"?>
<p:tagLst xmlns:a="http://schemas.openxmlformats.org/drawingml/2006/main" xmlns:r="http://schemas.openxmlformats.org/officeDocument/2006/relationships" xmlns:p="http://schemas.openxmlformats.org/presentationml/2006/main">
  <p:tag name="NUM" val="5"/>
</p:tagLst>
</file>

<file path=ppt/tags/tag331.xml><?xml version="1.0" encoding="utf-8"?>
<p:tagLst xmlns:a="http://schemas.openxmlformats.org/drawingml/2006/main" xmlns:r="http://schemas.openxmlformats.org/officeDocument/2006/relationships" xmlns:p="http://schemas.openxmlformats.org/presentationml/2006/main">
  <p:tag name="NUM" val="6"/>
</p:tagLst>
</file>

<file path=ppt/tags/tag332.xml><?xml version="1.0" encoding="utf-8"?>
<p:tagLst xmlns:a="http://schemas.openxmlformats.org/drawingml/2006/main" xmlns:r="http://schemas.openxmlformats.org/officeDocument/2006/relationships" xmlns:p="http://schemas.openxmlformats.org/presentationml/2006/main">
  <p:tag name="NUM" val="8"/>
</p:tagLst>
</file>

<file path=ppt/tags/tag333.xml><?xml version="1.0" encoding="utf-8"?>
<p:tagLst xmlns:a="http://schemas.openxmlformats.org/drawingml/2006/main" xmlns:r="http://schemas.openxmlformats.org/officeDocument/2006/relationships" xmlns:p="http://schemas.openxmlformats.org/presentationml/2006/main">
  <p:tag name="NUM" val="9"/>
</p:tagLst>
</file>

<file path=ppt/tags/tag334.xml><?xml version="1.0" encoding="utf-8"?>
<p:tagLst xmlns:a="http://schemas.openxmlformats.org/drawingml/2006/main" xmlns:r="http://schemas.openxmlformats.org/officeDocument/2006/relationships" xmlns:p="http://schemas.openxmlformats.org/presentationml/2006/main">
  <p:tag name="NUM" val="9"/>
</p:tagLst>
</file>

<file path=ppt/tags/tag335.xml><?xml version="1.0" encoding="utf-8"?>
<p:tagLst xmlns:a="http://schemas.openxmlformats.org/drawingml/2006/main" xmlns:r="http://schemas.openxmlformats.org/officeDocument/2006/relationships" xmlns:p="http://schemas.openxmlformats.org/presentationml/2006/main">
  <p:tag name="NUM" val="7"/>
</p:tagLst>
</file>

<file path=ppt/tags/tag336.xml><?xml version="1.0" encoding="utf-8"?>
<p:tagLst xmlns:a="http://schemas.openxmlformats.org/drawingml/2006/main" xmlns:r="http://schemas.openxmlformats.org/officeDocument/2006/relationships" xmlns:p="http://schemas.openxmlformats.org/presentationml/2006/main">
  <p:tag name="NUM" val="1"/>
</p:tagLst>
</file>

<file path=ppt/tags/tag337.xml><?xml version="1.0" encoding="utf-8"?>
<p:tagLst xmlns:a="http://schemas.openxmlformats.org/drawingml/2006/main" xmlns:r="http://schemas.openxmlformats.org/officeDocument/2006/relationships" xmlns:p="http://schemas.openxmlformats.org/presentationml/2006/main">
  <p:tag name="NUM" val="1"/>
</p:tagLst>
</file>

<file path=ppt/tags/tag338.xml><?xml version="1.0" encoding="utf-8"?>
<p:tagLst xmlns:a="http://schemas.openxmlformats.org/drawingml/2006/main" xmlns:r="http://schemas.openxmlformats.org/officeDocument/2006/relationships" xmlns:p="http://schemas.openxmlformats.org/presentationml/2006/main">
  <p:tag name="NUM" val="2"/>
</p:tagLst>
</file>

<file path=ppt/tags/tag339.xml><?xml version="1.0" encoding="utf-8"?>
<p:tagLst xmlns:a="http://schemas.openxmlformats.org/drawingml/2006/main" xmlns:r="http://schemas.openxmlformats.org/officeDocument/2006/relationships" xmlns:p="http://schemas.openxmlformats.org/presentationml/2006/main">
  <p:tag name="NUM" val="3"/>
</p:tagLst>
</file>

<file path=ppt/tags/tag34.xml><?xml version="1.0" encoding="utf-8"?>
<p:tagLst xmlns:a="http://schemas.openxmlformats.org/drawingml/2006/main" xmlns:r="http://schemas.openxmlformats.org/officeDocument/2006/relationships" xmlns:p="http://schemas.openxmlformats.org/presentationml/2006/main">
  <p:tag name="NUM" val="1"/>
</p:tagLst>
</file>

<file path=ppt/tags/tag340.xml><?xml version="1.0" encoding="utf-8"?>
<p:tagLst xmlns:a="http://schemas.openxmlformats.org/drawingml/2006/main" xmlns:r="http://schemas.openxmlformats.org/officeDocument/2006/relationships" xmlns:p="http://schemas.openxmlformats.org/presentationml/2006/main">
  <p:tag name="NUM" val="4"/>
</p:tagLst>
</file>

<file path=ppt/tags/tag341.xml><?xml version="1.0" encoding="utf-8"?>
<p:tagLst xmlns:a="http://schemas.openxmlformats.org/drawingml/2006/main" xmlns:r="http://schemas.openxmlformats.org/officeDocument/2006/relationships" xmlns:p="http://schemas.openxmlformats.org/presentationml/2006/main">
  <p:tag name="NUM" val="5"/>
</p:tagLst>
</file>

<file path=ppt/tags/tag35.xml><?xml version="1.0" encoding="utf-8"?>
<p:tagLst xmlns:a="http://schemas.openxmlformats.org/drawingml/2006/main" xmlns:r="http://schemas.openxmlformats.org/officeDocument/2006/relationships" xmlns:p="http://schemas.openxmlformats.org/presentationml/2006/main">
  <p:tag name="NUM" val="1"/>
</p:tagLst>
</file>

<file path=ppt/tags/tag36.xml><?xml version="1.0" encoding="utf-8"?>
<p:tagLst xmlns:a="http://schemas.openxmlformats.org/drawingml/2006/main" xmlns:r="http://schemas.openxmlformats.org/officeDocument/2006/relationships" xmlns:p="http://schemas.openxmlformats.org/presentationml/2006/main">
  <p:tag name="NUM" val="2"/>
</p:tagLst>
</file>

<file path=ppt/tags/tag37.xml><?xml version="1.0" encoding="utf-8"?>
<p:tagLst xmlns:a="http://schemas.openxmlformats.org/drawingml/2006/main" xmlns:r="http://schemas.openxmlformats.org/officeDocument/2006/relationships" xmlns:p="http://schemas.openxmlformats.org/presentationml/2006/main">
  <p:tag name="NUM" val="3"/>
</p:tagLst>
</file>

<file path=ppt/tags/tag38.xml><?xml version="1.0" encoding="utf-8"?>
<p:tagLst xmlns:a="http://schemas.openxmlformats.org/drawingml/2006/main" xmlns:r="http://schemas.openxmlformats.org/officeDocument/2006/relationships" xmlns:p="http://schemas.openxmlformats.org/presentationml/2006/main">
  <p:tag name="NUM" val="5"/>
</p:tagLst>
</file>

<file path=ppt/tags/tag39.xml><?xml version="1.0" encoding="utf-8"?>
<p:tagLst xmlns:a="http://schemas.openxmlformats.org/drawingml/2006/main" xmlns:r="http://schemas.openxmlformats.org/officeDocument/2006/relationships" xmlns:p="http://schemas.openxmlformats.org/presentationml/2006/main">
  <p:tag name="NUM" val="6"/>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40.xml><?xml version="1.0" encoding="utf-8"?>
<p:tagLst xmlns:a="http://schemas.openxmlformats.org/drawingml/2006/main" xmlns:r="http://schemas.openxmlformats.org/officeDocument/2006/relationships" xmlns:p="http://schemas.openxmlformats.org/presentationml/2006/main">
  <p:tag name="NUM" val="7"/>
</p:tagLst>
</file>

<file path=ppt/tags/tag41.xml><?xml version="1.0" encoding="utf-8"?>
<p:tagLst xmlns:a="http://schemas.openxmlformats.org/drawingml/2006/main" xmlns:r="http://schemas.openxmlformats.org/officeDocument/2006/relationships" xmlns:p="http://schemas.openxmlformats.org/presentationml/2006/main">
  <p:tag name="NUM" val="8"/>
</p:tagLst>
</file>

<file path=ppt/tags/tag42.xml><?xml version="1.0" encoding="utf-8"?>
<p:tagLst xmlns:a="http://schemas.openxmlformats.org/drawingml/2006/main" xmlns:r="http://schemas.openxmlformats.org/officeDocument/2006/relationships" xmlns:p="http://schemas.openxmlformats.org/presentationml/2006/main">
  <p:tag name="NUM" val="9"/>
</p:tagLst>
</file>

<file path=ppt/tags/tag43.xml><?xml version="1.0" encoding="utf-8"?>
<p:tagLst xmlns:a="http://schemas.openxmlformats.org/drawingml/2006/main" xmlns:r="http://schemas.openxmlformats.org/officeDocument/2006/relationships" xmlns:p="http://schemas.openxmlformats.org/presentationml/2006/main">
  <p:tag name="NUM" val="9"/>
</p:tagLst>
</file>

<file path=ppt/tags/tag44.xml><?xml version="1.0" encoding="utf-8"?>
<p:tagLst xmlns:a="http://schemas.openxmlformats.org/drawingml/2006/main" xmlns:r="http://schemas.openxmlformats.org/officeDocument/2006/relationships" xmlns:p="http://schemas.openxmlformats.org/presentationml/2006/main">
  <p:tag name="NUM" val="1"/>
</p:tagLst>
</file>

<file path=ppt/tags/tag45.xml><?xml version="1.0" encoding="utf-8"?>
<p:tagLst xmlns:a="http://schemas.openxmlformats.org/drawingml/2006/main" xmlns:r="http://schemas.openxmlformats.org/officeDocument/2006/relationships" xmlns:p="http://schemas.openxmlformats.org/presentationml/2006/main">
  <p:tag name="NUM" val="2"/>
</p:tagLst>
</file>

<file path=ppt/tags/tag46.xml><?xml version="1.0" encoding="utf-8"?>
<p:tagLst xmlns:a="http://schemas.openxmlformats.org/drawingml/2006/main" xmlns:r="http://schemas.openxmlformats.org/officeDocument/2006/relationships" xmlns:p="http://schemas.openxmlformats.org/presentationml/2006/main">
  <p:tag name="NUM" val="3"/>
</p:tagLst>
</file>

<file path=ppt/tags/tag47.xml><?xml version="1.0" encoding="utf-8"?>
<p:tagLst xmlns:a="http://schemas.openxmlformats.org/drawingml/2006/main" xmlns:r="http://schemas.openxmlformats.org/officeDocument/2006/relationships" xmlns:p="http://schemas.openxmlformats.org/presentationml/2006/main">
  <p:tag name="NUM" val="5"/>
</p:tagLst>
</file>

<file path=ppt/tags/tag48.xml><?xml version="1.0" encoding="utf-8"?>
<p:tagLst xmlns:a="http://schemas.openxmlformats.org/drawingml/2006/main" xmlns:r="http://schemas.openxmlformats.org/officeDocument/2006/relationships" xmlns:p="http://schemas.openxmlformats.org/presentationml/2006/main">
  <p:tag name="NUM" val="6"/>
</p:tagLst>
</file>

<file path=ppt/tags/tag49.xml><?xml version="1.0" encoding="utf-8"?>
<p:tagLst xmlns:a="http://schemas.openxmlformats.org/drawingml/2006/main" xmlns:r="http://schemas.openxmlformats.org/officeDocument/2006/relationships" xmlns:p="http://schemas.openxmlformats.org/presentationml/2006/main">
  <p:tag name="NUM" val="8"/>
</p:tagLst>
</file>

<file path=ppt/tags/tag5.xml><?xml version="1.0" encoding="utf-8"?>
<p:tagLst xmlns:a="http://schemas.openxmlformats.org/drawingml/2006/main" xmlns:r="http://schemas.openxmlformats.org/officeDocument/2006/relationships" xmlns:p="http://schemas.openxmlformats.org/presentationml/2006/main">
  <p:tag name="NUM" val="5"/>
</p:tagLst>
</file>

<file path=ppt/tags/tag50.xml><?xml version="1.0" encoding="utf-8"?>
<p:tagLst xmlns:a="http://schemas.openxmlformats.org/drawingml/2006/main" xmlns:r="http://schemas.openxmlformats.org/officeDocument/2006/relationships" xmlns:p="http://schemas.openxmlformats.org/presentationml/2006/main">
  <p:tag name="NUM" val="9"/>
</p:tagLst>
</file>

<file path=ppt/tags/tag51.xml><?xml version="1.0" encoding="utf-8"?>
<p:tagLst xmlns:a="http://schemas.openxmlformats.org/drawingml/2006/main" xmlns:r="http://schemas.openxmlformats.org/officeDocument/2006/relationships" xmlns:p="http://schemas.openxmlformats.org/presentationml/2006/main">
  <p:tag name="NUM" val="1"/>
</p:tagLst>
</file>

<file path=ppt/tags/tag52.xml><?xml version="1.0" encoding="utf-8"?>
<p:tagLst xmlns:a="http://schemas.openxmlformats.org/drawingml/2006/main" xmlns:r="http://schemas.openxmlformats.org/officeDocument/2006/relationships" xmlns:p="http://schemas.openxmlformats.org/presentationml/2006/main">
  <p:tag name="NUM" val="9"/>
</p:tagLst>
</file>

<file path=ppt/tags/tag53.xml><?xml version="1.0" encoding="utf-8"?>
<p:tagLst xmlns:a="http://schemas.openxmlformats.org/drawingml/2006/main" xmlns:r="http://schemas.openxmlformats.org/officeDocument/2006/relationships" xmlns:p="http://schemas.openxmlformats.org/presentationml/2006/main">
  <p:tag name="NUM" val="7"/>
</p:tagLst>
</file>

<file path=ppt/tags/tag54.xml><?xml version="1.0" encoding="utf-8"?>
<p:tagLst xmlns:a="http://schemas.openxmlformats.org/drawingml/2006/main" xmlns:r="http://schemas.openxmlformats.org/officeDocument/2006/relationships" xmlns:p="http://schemas.openxmlformats.org/presentationml/2006/main">
  <p:tag name="NUM" val="9"/>
</p:tagLst>
</file>

<file path=ppt/tags/tag55.xml><?xml version="1.0" encoding="utf-8"?>
<p:tagLst xmlns:a="http://schemas.openxmlformats.org/drawingml/2006/main" xmlns:r="http://schemas.openxmlformats.org/officeDocument/2006/relationships" xmlns:p="http://schemas.openxmlformats.org/presentationml/2006/main">
  <p:tag name="NUM" val="1"/>
</p:tagLst>
</file>

<file path=ppt/tags/tag56.xml><?xml version="1.0" encoding="utf-8"?>
<p:tagLst xmlns:a="http://schemas.openxmlformats.org/drawingml/2006/main" xmlns:r="http://schemas.openxmlformats.org/officeDocument/2006/relationships" xmlns:p="http://schemas.openxmlformats.org/presentationml/2006/main">
  <p:tag name="NUM" val="2"/>
</p:tagLst>
</file>

<file path=ppt/tags/tag57.xml><?xml version="1.0" encoding="utf-8"?>
<p:tagLst xmlns:a="http://schemas.openxmlformats.org/drawingml/2006/main" xmlns:r="http://schemas.openxmlformats.org/officeDocument/2006/relationships" xmlns:p="http://schemas.openxmlformats.org/presentationml/2006/main">
  <p:tag name="NUM" val="3"/>
</p:tagLst>
</file>

<file path=ppt/tags/tag58.xml><?xml version="1.0" encoding="utf-8"?>
<p:tagLst xmlns:a="http://schemas.openxmlformats.org/drawingml/2006/main" xmlns:r="http://schemas.openxmlformats.org/officeDocument/2006/relationships" xmlns:p="http://schemas.openxmlformats.org/presentationml/2006/main">
  <p:tag name="NUM" val="5"/>
</p:tagLst>
</file>

<file path=ppt/tags/tag59.xml><?xml version="1.0" encoding="utf-8"?>
<p:tagLst xmlns:a="http://schemas.openxmlformats.org/drawingml/2006/main" xmlns:r="http://schemas.openxmlformats.org/officeDocument/2006/relationships" xmlns:p="http://schemas.openxmlformats.org/presentationml/2006/main">
  <p:tag name="NUM" val="6"/>
</p:tagLst>
</file>

<file path=ppt/tags/tag6.xml><?xml version="1.0" encoding="utf-8"?>
<p:tagLst xmlns:a="http://schemas.openxmlformats.org/drawingml/2006/main" xmlns:r="http://schemas.openxmlformats.org/officeDocument/2006/relationships" xmlns:p="http://schemas.openxmlformats.org/presentationml/2006/main">
  <p:tag name="NUM" val="7"/>
</p:tagLst>
</file>

<file path=ppt/tags/tag60.xml><?xml version="1.0" encoding="utf-8"?>
<p:tagLst xmlns:a="http://schemas.openxmlformats.org/drawingml/2006/main" xmlns:r="http://schemas.openxmlformats.org/officeDocument/2006/relationships" xmlns:p="http://schemas.openxmlformats.org/presentationml/2006/main">
  <p:tag name="NUM" val="8"/>
</p:tagLst>
</file>

<file path=ppt/tags/tag61.xml><?xml version="1.0" encoding="utf-8"?>
<p:tagLst xmlns:a="http://schemas.openxmlformats.org/drawingml/2006/main" xmlns:r="http://schemas.openxmlformats.org/officeDocument/2006/relationships" xmlns:p="http://schemas.openxmlformats.org/presentationml/2006/main">
  <p:tag name="NUM" val="9"/>
</p:tagLst>
</file>

<file path=ppt/tags/tag62.xml><?xml version="1.0" encoding="utf-8"?>
<p:tagLst xmlns:a="http://schemas.openxmlformats.org/drawingml/2006/main" xmlns:r="http://schemas.openxmlformats.org/officeDocument/2006/relationships" xmlns:p="http://schemas.openxmlformats.org/presentationml/2006/main">
  <p:tag name="NUM" val="9"/>
</p:tagLst>
</file>

<file path=ppt/tags/tag63.xml><?xml version="1.0" encoding="utf-8"?>
<p:tagLst xmlns:a="http://schemas.openxmlformats.org/drawingml/2006/main" xmlns:r="http://schemas.openxmlformats.org/officeDocument/2006/relationships" xmlns:p="http://schemas.openxmlformats.org/presentationml/2006/main">
  <p:tag name="NUM" val="7"/>
</p:tagLst>
</file>

<file path=ppt/tags/tag64.xml><?xml version="1.0" encoding="utf-8"?>
<p:tagLst xmlns:a="http://schemas.openxmlformats.org/drawingml/2006/main" xmlns:r="http://schemas.openxmlformats.org/officeDocument/2006/relationships" xmlns:p="http://schemas.openxmlformats.org/presentationml/2006/main">
  <p:tag name="NUM" val="9"/>
</p:tagLst>
</file>

<file path=ppt/tags/tag65.xml><?xml version="1.0" encoding="utf-8"?>
<p:tagLst xmlns:a="http://schemas.openxmlformats.org/drawingml/2006/main" xmlns:r="http://schemas.openxmlformats.org/officeDocument/2006/relationships" xmlns:p="http://schemas.openxmlformats.org/presentationml/2006/main">
  <p:tag name="NUM" val="1"/>
</p:tagLst>
</file>

<file path=ppt/tags/tag66.xml><?xml version="1.0" encoding="utf-8"?>
<p:tagLst xmlns:a="http://schemas.openxmlformats.org/drawingml/2006/main" xmlns:r="http://schemas.openxmlformats.org/officeDocument/2006/relationships" xmlns:p="http://schemas.openxmlformats.org/presentationml/2006/main">
  <p:tag name="NUM" val="2"/>
</p:tagLst>
</file>

<file path=ppt/tags/tag67.xml><?xml version="1.0" encoding="utf-8"?>
<p:tagLst xmlns:a="http://schemas.openxmlformats.org/drawingml/2006/main" xmlns:r="http://schemas.openxmlformats.org/officeDocument/2006/relationships" xmlns:p="http://schemas.openxmlformats.org/presentationml/2006/main">
  <p:tag name="NUM" val="3"/>
</p:tagLst>
</file>

<file path=ppt/tags/tag68.xml><?xml version="1.0" encoding="utf-8"?>
<p:tagLst xmlns:a="http://schemas.openxmlformats.org/drawingml/2006/main" xmlns:r="http://schemas.openxmlformats.org/officeDocument/2006/relationships" xmlns:p="http://schemas.openxmlformats.org/presentationml/2006/main">
  <p:tag name="NUM" val="5"/>
</p:tagLst>
</file>

<file path=ppt/tags/tag69.xml><?xml version="1.0" encoding="utf-8"?>
<p:tagLst xmlns:a="http://schemas.openxmlformats.org/drawingml/2006/main" xmlns:r="http://schemas.openxmlformats.org/officeDocument/2006/relationships" xmlns:p="http://schemas.openxmlformats.org/presentationml/2006/main">
  <p:tag name="NUM" val="6"/>
</p:tagLst>
</file>

<file path=ppt/tags/tag7.xml><?xml version="1.0" encoding="utf-8"?>
<p:tagLst xmlns:a="http://schemas.openxmlformats.org/drawingml/2006/main" xmlns:r="http://schemas.openxmlformats.org/officeDocument/2006/relationships" xmlns:p="http://schemas.openxmlformats.org/presentationml/2006/main">
  <p:tag name="NUM" val="8"/>
</p:tagLst>
</file>

<file path=ppt/tags/tag70.xml><?xml version="1.0" encoding="utf-8"?>
<p:tagLst xmlns:a="http://schemas.openxmlformats.org/drawingml/2006/main" xmlns:r="http://schemas.openxmlformats.org/officeDocument/2006/relationships" xmlns:p="http://schemas.openxmlformats.org/presentationml/2006/main">
  <p:tag name="NUM" val="8"/>
</p:tagLst>
</file>

<file path=ppt/tags/tag71.xml><?xml version="1.0" encoding="utf-8"?>
<p:tagLst xmlns:a="http://schemas.openxmlformats.org/drawingml/2006/main" xmlns:r="http://schemas.openxmlformats.org/officeDocument/2006/relationships" xmlns:p="http://schemas.openxmlformats.org/presentationml/2006/main">
  <p:tag name="NUM" val="9"/>
</p:tagLst>
</file>

<file path=ppt/tags/tag72.xml><?xml version="1.0" encoding="utf-8"?>
<p:tagLst xmlns:a="http://schemas.openxmlformats.org/drawingml/2006/main" xmlns:r="http://schemas.openxmlformats.org/officeDocument/2006/relationships" xmlns:p="http://schemas.openxmlformats.org/presentationml/2006/main">
  <p:tag name="NUM" val="7"/>
</p:tagLst>
</file>

<file path=ppt/tags/tag73.xml><?xml version="1.0" encoding="utf-8"?>
<p:tagLst xmlns:a="http://schemas.openxmlformats.org/drawingml/2006/main" xmlns:r="http://schemas.openxmlformats.org/officeDocument/2006/relationships" xmlns:p="http://schemas.openxmlformats.org/presentationml/2006/main">
  <p:tag name="NUM" val="9"/>
</p:tagLst>
</file>

<file path=ppt/tags/tag74.xml><?xml version="1.0" encoding="utf-8"?>
<p:tagLst xmlns:a="http://schemas.openxmlformats.org/drawingml/2006/main" xmlns:r="http://schemas.openxmlformats.org/officeDocument/2006/relationships" xmlns:p="http://schemas.openxmlformats.org/presentationml/2006/main">
  <p:tag name="NUM" val="1"/>
</p:tagLst>
</file>

<file path=ppt/tags/tag75.xml><?xml version="1.0" encoding="utf-8"?>
<p:tagLst xmlns:a="http://schemas.openxmlformats.org/drawingml/2006/main" xmlns:r="http://schemas.openxmlformats.org/officeDocument/2006/relationships" xmlns:p="http://schemas.openxmlformats.org/presentationml/2006/main">
  <p:tag name="NUM" val="2"/>
</p:tagLst>
</file>

<file path=ppt/tags/tag76.xml><?xml version="1.0" encoding="utf-8"?>
<p:tagLst xmlns:a="http://schemas.openxmlformats.org/drawingml/2006/main" xmlns:r="http://schemas.openxmlformats.org/officeDocument/2006/relationships" xmlns:p="http://schemas.openxmlformats.org/presentationml/2006/main">
  <p:tag name="NUM" val="3"/>
</p:tagLst>
</file>

<file path=ppt/tags/tag77.xml><?xml version="1.0" encoding="utf-8"?>
<p:tagLst xmlns:a="http://schemas.openxmlformats.org/drawingml/2006/main" xmlns:r="http://schemas.openxmlformats.org/officeDocument/2006/relationships" xmlns:p="http://schemas.openxmlformats.org/presentationml/2006/main">
  <p:tag name="NUM" val="5"/>
</p:tagLst>
</file>

<file path=ppt/tags/tag78.xml><?xml version="1.0" encoding="utf-8"?>
<p:tagLst xmlns:a="http://schemas.openxmlformats.org/drawingml/2006/main" xmlns:r="http://schemas.openxmlformats.org/officeDocument/2006/relationships" xmlns:p="http://schemas.openxmlformats.org/presentationml/2006/main">
  <p:tag name="NUM" val="6"/>
</p:tagLst>
</file>

<file path=ppt/tags/tag79.xml><?xml version="1.0" encoding="utf-8"?>
<p:tagLst xmlns:a="http://schemas.openxmlformats.org/drawingml/2006/main" xmlns:r="http://schemas.openxmlformats.org/officeDocument/2006/relationships" xmlns:p="http://schemas.openxmlformats.org/presentationml/2006/main">
  <p:tag name="NUM" val="8"/>
</p:tagLst>
</file>

<file path=ppt/tags/tag8.xml><?xml version="1.0" encoding="utf-8"?>
<p:tagLst xmlns:a="http://schemas.openxmlformats.org/drawingml/2006/main" xmlns:r="http://schemas.openxmlformats.org/officeDocument/2006/relationships" xmlns:p="http://schemas.openxmlformats.org/presentationml/2006/main">
  <p:tag name="NUM" val="9"/>
</p:tagLst>
</file>

<file path=ppt/tags/tag80.xml><?xml version="1.0" encoding="utf-8"?>
<p:tagLst xmlns:a="http://schemas.openxmlformats.org/drawingml/2006/main" xmlns:r="http://schemas.openxmlformats.org/officeDocument/2006/relationships" xmlns:p="http://schemas.openxmlformats.org/presentationml/2006/main">
  <p:tag name="NUM" val="9"/>
</p:tagLst>
</file>

<file path=ppt/tags/tag81.xml><?xml version="1.0" encoding="utf-8"?>
<p:tagLst xmlns:a="http://schemas.openxmlformats.org/drawingml/2006/main" xmlns:r="http://schemas.openxmlformats.org/officeDocument/2006/relationships" xmlns:p="http://schemas.openxmlformats.org/presentationml/2006/main">
  <p:tag name="NUM" val="7"/>
</p:tagLst>
</file>

<file path=ppt/tags/tag82.xml><?xml version="1.0" encoding="utf-8"?>
<p:tagLst xmlns:a="http://schemas.openxmlformats.org/drawingml/2006/main" xmlns:r="http://schemas.openxmlformats.org/officeDocument/2006/relationships" xmlns:p="http://schemas.openxmlformats.org/presentationml/2006/main">
  <p:tag name="NUM" val="9"/>
</p:tagLst>
</file>

<file path=ppt/tags/tag83.xml><?xml version="1.0" encoding="utf-8"?>
<p:tagLst xmlns:a="http://schemas.openxmlformats.org/drawingml/2006/main" xmlns:r="http://schemas.openxmlformats.org/officeDocument/2006/relationships" xmlns:p="http://schemas.openxmlformats.org/presentationml/2006/main">
  <p:tag name="NUM" val="1"/>
</p:tagLst>
</file>

<file path=ppt/tags/tag84.xml><?xml version="1.0" encoding="utf-8"?>
<p:tagLst xmlns:a="http://schemas.openxmlformats.org/drawingml/2006/main" xmlns:r="http://schemas.openxmlformats.org/officeDocument/2006/relationships" xmlns:p="http://schemas.openxmlformats.org/presentationml/2006/main">
  <p:tag name="NUM" val="2"/>
</p:tagLst>
</file>

<file path=ppt/tags/tag85.xml><?xml version="1.0" encoding="utf-8"?>
<p:tagLst xmlns:a="http://schemas.openxmlformats.org/drawingml/2006/main" xmlns:r="http://schemas.openxmlformats.org/officeDocument/2006/relationships" xmlns:p="http://schemas.openxmlformats.org/presentationml/2006/main">
  <p:tag name="NUM" val="3"/>
</p:tagLst>
</file>

<file path=ppt/tags/tag86.xml><?xml version="1.0" encoding="utf-8"?>
<p:tagLst xmlns:a="http://schemas.openxmlformats.org/drawingml/2006/main" xmlns:r="http://schemas.openxmlformats.org/officeDocument/2006/relationships" xmlns:p="http://schemas.openxmlformats.org/presentationml/2006/main">
  <p:tag name="NUM" val="5"/>
</p:tagLst>
</file>

<file path=ppt/tags/tag87.xml><?xml version="1.0" encoding="utf-8"?>
<p:tagLst xmlns:a="http://schemas.openxmlformats.org/drawingml/2006/main" xmlns:r="http://schemas.openxmlformats.org/officeDocument/2006/relationships" xmlns:p="http://schemas.openxmlformats.org/presentationml/2006/main">
  <p:tag name="NUM" val="6"/>
</p:tagLst>
</file>

<file path=ppt/tags/tag88.xml><?xml version="1.0" encoding="utf-8"?>
<p:tagLst xmlns:a="http://schemas.openxmlformats.org/drawingml/2006/main" xmlns:r="http://schemas.openxmlformats.org/officeDocument/2006/relationships" xmlns:p="http://schemas.openxmlformats.org/presentationml/2006/main">
  <p:tag name="NUM" val="8"/>
</p:tagLst>
</file>

<file path=ppt/tags/tag89.xml><?xml version="1.0" encoding="utf-8"?>
<p:tagLst xmlns:a="http://schemas.openxmlformats.org/drawingml/2006/main" xmlns:r="http://schemas.openxmlformats.org/officeDocument/2006/relationships" xmlns:p="http://schemas.openxmlformats.org/presentationml/2006/main">
  <p:tag name="NUM" val="9"/>
</p:tagLst>
</file>

<file path=ppt/tags/tag9.xml><?xml version="1.0" encoding="utf-8"?>
<p:tagLst xmlns:a="http://schemas.openxmlformats.org/drawingml/2006/main" xmlns:r="http://schemas.openxmlformats.org/officeDocument/2006/relationships" xmlns:p="http://schemas.openxmlformats.org/presentationml/2006/main">
  <p:tag name="NUM" val="10"/>
</p:tagLst>
</file>

<file path=ppt/tags/tag90.xml><?xml version="1.0" encoding="utf-8"?>
<p:tagLst xmlns:a="http://schemas.openxmlformats.org/drawingml/2006/main" xmlns:r="http://schemas.openxmlformats.org/officeDocument/2006/relationships" xmlns:p="http://schemas.openxmlformats.org/presentationml/2006/main">
  <p:tag name="NUM" val="7"/>
</p:tagLst>
</file>

<file path=ppt/tags/tag91.xml><?xml version="1.0" encoding="utf-8"?>
<p:tagLst xmlns:a="http://schemas.openxmlformats.org/drawingml/2006/main" xmlns:r="http://schemas.openxmlformats.org/officeDocument/2006/relationships" xmlns:p="http://schemas.openxmlformats.org/presentationml/2006/main">
  <p:tag name="NUM" val="9"/>
</p:tagLst>
</file>

<file path=ppt/tags/tag92.xml><?xml version="1.0" encoding="utf-8"?>
<p:tagLst xmlns:a="http://schemas.openxmlformats.org/drawingml/2006/main" xmlns:r="http://schemas.openxmlformats.org/officeDocument/2006/relationships" xmlns:p="http://schemas.openxmlformats.org/presentationml/2006/main">
  <p:tag name="NUM" val="1"/>
</p:tagLst>
</file>

<file path=ppt/tags/tag93.xml><?xml version="1.0" encoding="utf-8"?>
<p:tagLst xmlns:a="http://schemas.openxmlformats.org/drawingml/2006/main" xmlns:r="http://schemas.openxmlformats.org/officeDocument/2006/relationships" xmlns:p="http://schemas.openxmlformats.org/presentationml/2006/main">
  <p:tag name="NUM" val="2"/>
</p:tagLst>
</file>

<file path=ppt/tags/tag94.xml><?xml version="1.0" encoding="utf-8"?>
<p:tagLst xmlns:a="http://schemas.openxmlformats.org/drawingml/2006/main" xmlns:r="http://schemas.openxmlformats.org/officeDocument/2006/relationships" xmlns:p="http://schemas.openxmlformats.org/presentationml/2006/main">
  <p:tag name="NUM" val="3"/>
</p:tagLst>
</file>

<file path=ppt/tags/tag95.xml><?xml version="1.0" encoding="utf-8"?>
<p:tagLst xmlns:a="http://schemas.openxmlformats.org/drawingml/2006/main" xmlns:r="http://schemas.openxmlformats.org/officeDocument/2006/relationships" xmlns:p="http://schemas.openxmlformats.org/presentationml/2006/main">
  <p:tag name="NUM" val="5"/>
</p:tagLst>
</file>

<file path=ppt/tags/tag96.xml><?xml version="1.0" encoding="utf-8"?>
<p:tagLst xmlns:a="http://schemas.openxmlformats.org/drawingml/2006/main" xmlns:r="http://schemas.openxmlformats.org/officeDocument/2006/relationships" xmlns:p="http://schemas.openxmlformats.org/presentationml/2006/main">
  <p:tag name="NUM" val="6"/>
</p:tagLst>
</file>

<file path=ppt/tags/tag97.xml><?xml version="1.0" encoding="utf-8"?>
<p:tagLst xmlns:a="http://schemas.openxmlformats.org/drawingml/2006/main" xmlns:r="http://schemas.openxmlformats.org/officeDocument/2006/relationships" xmlns:p="http://schemas.openxmlformats.org/presentationml/2006/main">
  <p:tag name="NUM" val="8"/>
</p:tagLst>
</file>

<file path=ppt/tags/tag98.xml><?xml version="1.0" encoding="utf-8"?>
<p:tagLst xmlns:a="http://schemas.openxmlformats.org/drawingml/2006/main" xmlns:r="http://schemas.openxmlformats.org/officeDocument/2006/relationships" xmlns:p="http://schemas.openxmlformats.org/presentationml/2006/main">
  <p:tag name="NUM" val="9"/>
</p:tagLst>
</file>

<file path=ppt/tags/tag99.xml><?xml version="1.0" encoding="utf-8"?>
<p:tagLst xmlns:a="http://schemas.openxmlformats.org/drawingml/2006/main" xmlns:r="http://schemas.openxmlformats.org/officeDocument/2006/relationships" xmlns:p="http://schemas.openxmlformats.org/presentationml/2006/main">
  <p:tag name="NUM" val="7"/>
</p:tagLst>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4554</TotalTime>
  <Words>2650</Words>
  <Application>Microsoft Office PowerPoint</Application>
  <PresentationFormat>Affichage à l'écran (4:3)</PresentationFormat>
  <Paragraphs>367</Paragraphs>
  <Slides>40</Slides>
  <Notes>40</Notes>
  <HiddenSlides>0</HiddenSlides>
  <MMClips>0</MMClips>
  <ScaleCrop>false</ScaleCrop>
  <HeadingPairs>
    <vt:vector size="4" baseType="variant">
      <vt:variant>
        <vt:lpstr>Thème</vt:lpstr>
      </vt:variant>
      <vt:variant>
        <vt:i4>1</vt:i4>
      </vt:variant>
      <vt:variant>
        <vt:lpstr>Titres des diapositives</vt:lpstr>
      </vt:variant>
      <vt:variant>
        <vt:i4>40</vt:i4>
      </vt:variant>
    </vt:vector>
  </HeadingPairs>
  <TitlesOfParts>
    <vt:vector size="41" baseType="lpstr">
      <vt:lpstr>Modèle par défaut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Wilfried Cordeau</dc:creator>
  <cp:lastModifiedBy>Wilfried Cordeau</cp:lastModifiedBy>
  <cp:revision>460</cp:revision>
  <cp:lastPrinted>2015-01-22T17:27:35Z</cp:lastPrinted>
  <dcterms:created xsi:type="dcterms:W3CDTF">2009-02-27T04:39:19Z</dcterms:created>
  <dcterms:modified xsi:type="dcterms:W3CDTF">2015-01-22T21:03:52Z</dcterms:modified>
</cp:coreProperties>
</file>